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notesMasterIdLst>
    <p:notesMasterId r:id="rId39"/>
  </p:notesMasterIdLst>
  <p:sldIdLst>
    <p:sldId id="256" r:id="rId2"/>
    <p:sldId id="259" r:id="rId3"/>
    <p:sldId id="270" r:id="rId4"/>
    <p:sldId id="271" r:id="rId5"/>
    <p:sldId id="260" r:id="rId6"/>
    <p:sldId id="262" r:id="rId7"/>
    <p:sldId id="261" r:id="rId8"/>
    <p:sldId id="266" r:id="rId9"/>
    <p:sldId id="269" r:id="rId10"/>
    <p:sldId id="265" r:id="rId11"/>
    <p:sldId id="267" r:id="rId12"/>
    <p:sldId id="268" r:id="rId13"/>
    <p:sldId id="28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91" r:id="rId22"/>
    <p:sldId id="279" r:id="rId23"/>
    <p:sldId id="280" r:id="rId24"/>
    <p:sldId id="282" r:id="rId25"/>
    <p:sldId id="283" r:id="rId26"/>
    <p:sldId id="284" r:id="rId27"/>
    <p:sldId id="285" r:id="rId28"/>
    <p:sldId id="286" r:id="rId29"/>
    <p:sldId id="287" r:id="rId30"/>
    <p:sldId id="292" r:id="rId31"/>
    <p:sldId id="293" r:id="rId32"/>
    <p:sldId id="294" r:id="rId33"/>
    <p:sldId id="295" r:id="rId34"/>
    <p:sldId id="296" r:id="rId35"/>
    <p:sldId id="288" r:id="rId36"/>
    <p:sldId id="289" r:id="rId37"/>
    <p:sldId id="264" r:id="rId3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00F4"/>
    <a:srgbClr val="1E00F8"/>
    <a:srgbClr val="FFA333"/>
    <a:srgbClr val="09DB18"/>
    <a:srgbClr val="0000FF"/>
    <a:srgbClr val="D00000"/>
    <a:srgbClr val="FFFF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546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AF0AA6D-6283-4391-AF06-3AF4C4151A0B}" type="datetimeFigureOut">
              <a:rPr lang="ru-RU"/>
              <a:pPr>
                <a:defRPr/>
              </a:pPr>
              <a:t>06.11.2024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43E9FCB-B79F-48EB-8A2D-1661AD7C08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3686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5C189-21A4-4743-A536-4A0784443ABB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  <p:sp>
        <p:nvSpPr>
          <p:cNvPr id="460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9FEF5DF-54C6-498A-BDCA-AC62AC61CD2D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  <p:sp>
        <p:nvSpPr>
          <p:cNvPr id="471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49FB604-60E9-4006-AC2E-7B7814426869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  <p:sp>
        <p:nvSpPr>
          <p:cNvPr id="481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8F00CD-0AF6-4357-88DE-E18488DBADA7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  <p:sp>
        <p:nvSpPr>
          <p:cNvPr id="491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05A94F5-C212-40E7-8C89-4CBED5409F94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  <p:sp>
        <p:nvSpPr>
          <p:cNvPr id="501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77867CA-CE41-482B-8845-F9AEE8C72B89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  <p:sp>
        <p:nvSpPr>
          <p:cNvPr id="5120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6521181-6012-43D3-AF43-9698CA8F5B8F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  <p:sp>
        <p:nvSpPr>
          <p:cNvPr id="522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4D3FCF-B6BC-4B6B-82C3-29BA49C5088F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  <p:sp>
        <p:nvSpPr>
          <p:cNvPr id="532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4C88BC2-63E5-4B06-A87B-487A8CDE4530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  <p:sp>
        <p:nvSpPr>
          <p:cNvPr id="5427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536EBF1-7705-499E-8315-7F434553B1FD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  <p:sp>
        <p:nvSpPr>
          <p:cNvPr id="553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96EE558-A1D5-41AF-AC0A-CEFDB7E3037B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CD8D9E6-08EC-487B-922C-92A66BEF5010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  <p:sp>
        <p:nvSpPr>
          <p:cNvPr id="563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E3D04EC-06A2-45FB-8A63-23A59981D23D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3E9FCB-B79F-48EB-8A2D-1661AD7C08ED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  <p:sp>
        <p:nvSpPr>
          <p:cNvPr id="573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5A9345A-4529-4118-B3F0-80F4C53A3870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  <p:sp>
        <p:nvSpPr>
          <p:cNvPr id="583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E244D0A-E0F5-4AE8-A9A3-C35B7EEB19D3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  <p:sp>
        <p:nvSpPr>
          <p:cNvPr id="593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88B0B65-7F42-44B5-8832-84BA2D9598F3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  <p:sp>
        <p:nvSpPr>
          <p:cNvPr id="6042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CAC8F3A-E56A-403A-BFF8-2CB88AC784C3}" type="slidenum">
              <a:rPr lang="ru-RU" smtClean="0"/>
              <a:pPr/>
              <a:t>25</a:t>
            </a:fld>
            <a:endParaRPr lang="ru-R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  <p:sp>
        <p:nvSpPr>
          <p:cNvPr id="614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5E9980B-D768-4FDA-B163-4BEE0C6A0159}" type="slidenum">
              <a:rPr lang="ru-RU" smtClean="0"/>
              <a:pPr/>
              <a:t>26</a:t>
            </a:fld>
            <a:endParaRPr lang="ru-R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  <p:sp>
        <p:nvSpPr>
          <p:cNvPr id="6246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1BEE189-7298-4EC5-AA0F-C2BEEBC53BF8}" type="slidenum">
              <a:rPr lang="ru-RU" smtClean="0"/>
              <a:pPr/>
              <a:t>27</a:t>
            </a:fld>
            <a:endParaRPr lang="ru-RU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  <p:sp>
        <p:nvSpPr>
          <p:cNvPr id="634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AA88A97-A1B2-4917-85EF-DCF087AD772D}" type="slidenum">
              <a:rPr lang="ru-RU" smtClean="0"/>
              <a:pPr/>
              <a:t>28</a:t>
            </a:fld>
            <a:endParaRPr lang="ru-RU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  <p:sp>
        <p:nvSpPr>
          <p:cNvPr id="645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43AB145-8FCC-40DF-98FA-2541F3E4D4BE}" type="slidenum">
              <a:rPr lang="ru-RU" smtClean="0"/>
              <a:pPr/>
              <a:t>29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244F77-1F4C-4F91-9E99-84AF55032433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3E9FCB-B79F-48EB-8A2D-1661AD7C08ED}" type="slidenum">
              <a:rPr lang="ru-RU" smtClean="0"/>
              <a:pPr>
                <a:defRPr/>
              </a:pPr>
              <a:t>30</a:t>
            </a:fld>
            <a:endParaRPr lang="ru-RU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3E9FCB-B79F-48EB-8A2D-1661AD7C08ED}" type="slidenum">
              <a:rPr lang="ru-RU" smtClean="0"/>
              <a:pPr>
                <a:defRPr/>
              </a:pPr>
              <a:t>31</a:t>
            </a:fld>
            <a:endParaRPr lang="ru-RU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3E9FCB-B79F-48EB-8A2D-1661AD7C08ED}" type="slidenum">
              <a:rPr lang="ru-RU" smtClean="0"/>
              <a:pPr>
                <a:defRPr/>
              </a:pPr>
              <a:t>32</a:t>
            </a:fld>
            <a:endParaRPr lang="ru-RU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3E9FCB-B79F-48EB-8A2D-1661AD7C08ED}" type="slidenum">
              <a:rPr lang="ru-RU" smtClean="0"/>
              <a:pPr>
                <a:defRPr/>
              </a:pPr>
              <a:t>33</a:t>
            </a:fld>
            <a:endParaRPr lang="ru-RU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3E9FCB-B79F-48EB-8A2D-1661AD7C08ED}" type="slidenum">
              <a:rPr lang="ru-RU" smtClean="0"/>
              <a:pPr>
                <a:defRPr/>
              </a:pPr>
              <a:t>34</a:t>
            </a:fld>
            <a:endParaRPr lang="ru-RU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  <p:sp>
        <p:nvSpPr>
          <p:cNvPr id="6554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9E7BED7-8EC7-43D6-A119-F3022FCF624D}" type="slidenum">
              <a:rPr lang="ru-RU" smtClean="0"/>
              <a:pPr/>
              <a:t>35</a:t>
            </a:fld>
            <a:endParaRPr lang="ru-RU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  <p:sp>
        <p:nvSpPr>
          <p:cNvPr id="665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0AAA49D-803F-4BFB-91F3-8B849BEFA97F}" type="slidenum">
              <a:rPr lang="ru-RU" smtClean="0"/>
              <a:pPr/>
              <a:t>36</a:t>
            </a:fld>
            <a:endParaRPr lang="ru-RU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  <p:sp>
        <p:nvSpPr>
          <p:cNvPr id="686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6A3F9BB-81BA-4830-B325-692BF35FE7C8}" type="slidenum">
              <a:rPr lang="ru-RU" smtClean="0"/>
              <a:pPr/>
              <a:t>37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  <p:sp>
        <p:nvSpPr>
          <p:cNvPr id="3994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795D7BC-01C5-4F3B-A813-3DE7485B9865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3BB0A14-52DE-4DD0-BEAA-4EDD798454F0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  <p:sp>
        <p:nvSpPr>
          <p:cNvPr id="4198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F802251-5497-493B-AEE5-6D9721F344CB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  <p:sp>
        <p:nvSpPr>
          <p:cNvPr id="430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D99EAA2-9208-425D-8CB1-96C11DC7BC01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  <p:sp>
        <p:nvSpPr>
          <p:cNvPr id="4403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D1670A-F10D-4B52-AFCF-53320066330C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  <p:sp>
        <p:nvSpPr>
          <p:cNvPr id="450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A1F8FBC-BD9B-4600-83E4-50337B624D67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1905000" y="1219200"/>
            <a:ext cx="0" cy="2057400"/>
          </a:xfrm>
          <a:prstGeom prst="line">
            <a:avLst/>
          </a:prstGeom>
          <a:noFill/>
          <a:ln w="3492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Oval 8"/>
          <p:cNvSpPr>
            <a:spLocks noChangeArrowheads="1"/>
          </p:cNvSpPr>
          <p:nvPr/>
        </p:nvSpPr>
        <p:spPr bwMode="auto">
          <a:xfrm>
            <a:off x="163513" y="2103438"/>
            <a:ext cx="347662" cy="347662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2400">
              <a:latin typeface="Times New Roman" charset="0"/>
            </a:endParaRPr>
          </a:p>
        </p:txBody>
      </p:sp>
      <p:sp>
        <p:nvSpPr>
          <p:cNvPr id="6" name="Oval 9"/>
          <p:cNvSpPr>
            <a:spLocks noChangeArrowheads="1"/>
          </p:cNvSpPr>
          <p:nvPr/>
        </p:nvSpPr>
        <p:spPr bwMode="auto">
          <a:xfrm>
            <a:off x="739775" y="2105025"/>
            <a:ext cx="349250" cy="347663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2400">
              <a:latin typeface="Times New Roman" charset="0"/>
            </a:endParaRPr>
          </a:p>
        </p:txBody>
      </p:sp>
      <p:sp>
        <p:nvSpPr>
          <p:cNvPr id="7" name="Oval 10"/>
          <p:cNvSpPr>
            <a:spLocks noChangeArrowheads="1"/>
          </p:cNvSpPr>
          <p:nvPr/>
        </p:nvSpPr>
        <p:spPr bwMode="auto">
          <a:xfrm>
            <a:off x="1317625" y="2105025"/>
            <a:ext cx="347663" cy="347663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2400">
              <a:latin typeface="Times New Roman" charset="0"/>
            </a:endParaRPr>
          </a:p>
        </p:txBody>
      </p:sp>
      <p:sp>
        <p:nvSpPr>
          <p:cNvPr id="870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1371600"/>
            <a:ext cx="6477000" cy="1752600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733800"/>
            <a:ext cx="6477000" cy="19812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79384-41E3-42E6-AC9F-B18A76BEBF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CA956-37C9-48BE-AACA-E77BB54892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90500"/>
            <a:ext cx="1752600" cy="58293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24000" y="190500"/>
            <a:ext cx="5105400" cy="58293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D602A9-2175-4329-BBFD-60019E2536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190500"/>
            <a:ext cx="7010400" cy="152717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105400" y="1905000"/>
            <a:ext cx="3429000" cy="1981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105400" y="4038600"/>
            <a:ext cx="3429000" cy="1981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D5524-CB89-4449-87AC-0BF336D8F7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190500"/>
            <a:ext cx="7010400" cy="152717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AD7605-D9D2-4459-B2EF-6CA249B1D2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E69809-12B4-4424-833B-4CFD658CD7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E1B0A0-FE70-4738-81A4-5BEF363507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3562DA-74EF-42FA-B407-2A2A2A2A71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B918E2-AA22-4C4D-9FF7-E58A531D7C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D3B8B3-0E83-405D-B4A9-6254D08FAF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7FDA1-1477-4E2D-B0CE-2509290603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5776F9-EDAF-406D-B2F7-FC6596C2A4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B65980-51FA-499B-8531-E41DA77868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905000"/>
            <a:ext cx="7010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860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60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106FC7B6-083E-4A73-AE72-168A846807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86023" name="Line 7"/>
          <p:cNvSpPr>
            <a:spLocks noChangeShapeType="1"/>
          </p:cNvSpPr>
          <p:nvPr/>
        </p:nvSpPr>
        <p:spPr bwMode="auto">
          <a:xfrm flipV="1">
            <a:off x="1371600" y="304800"/>
            <a:ext cx="0" cy="1295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6024" name="Oval 8"/>
          <p:cNvSpPr>
            <a:spLocks noChangeArrowheads="1"/>
          </p:cNvSpPr>
          <p:nvPr/>
        </p:nvSpPr>
        <p:spPr bwMode="auto">
          <a:xfrm>
            <a:off x="152400" y="8382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2400">
              <a:latin typeface="Times New Roman" charset="0"/>
            </a:endParaRPr>
          </a:p>
        </p:txBody>
      </p:sp>
      <p:sp>
        <p:nvSpPr>
          <p:cNvPr id="86025" name="Oval 9"/>
          <p:cNvSpPr>
            <a:spLocks noChangeArrowheads="1"/>
          </p:cNvSpPr>
          <p:nvPr/>
        </p:nvSpPr>
        <p:spPr bwMode="auto">
          <a:xfrm>
            <a:off x="539750" y="838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2400">
              <a:latin typeface="Times New Roman" charset="0"/>
            </a:endParaRPr>
          </a:p>
        </p:txBody>
      </p:sp>
      <p:sp>
        <p:nvSpPr>
          <p:cNvPr id="86026" name="Oval 10"/>
          <p:cNvSpPr>
            <a:spLocks noChangeArrowheads="1"/>
          </p:cNvSpPr>
          <p:nvPr/>
        </p:nvSpPr>
        <p:spPr bwMode="auto">
          <a:xfrm>
            <a:off x="927100" y="838200"/>
            <a:ext cx="228600" cy="228600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2400"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  <p:sldLayoutId id="2147483756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itchFamily="2" charset="2"/>
        <a:buChar char="¢"/>
        <a:defRPr sz="30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l"/>
        <a:defRPr sz="28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jangoproject.com/download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1720" y="1371600"/>
            <a:ext cx="6558880" cy="2345432"/>
          </a:xfrm>
        </p:spPr>
        <p:txBody>
          <a:bodyPr/>
          <a:lstStyle/>
          <a:p>
            <a:pPr eaLnBrk="1" hangingPunct="1"/>
            <a:r>
              <a:rPr lang="ru-RU" sz="4800" b="1" dirty="0"/>
              <a:t>Лекция 10 Работа с шаблонами в </a:t>
            </a:r>
            <a:r>
              <a:rPr lang="en-US" sz="4800" b="1" dirty="0"/>
              <a:t>Django</a:t>
            </a:r>
            <a:endParaRPr lang="ru-RU" sz="4800" b="1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87824" y="4997450"/>
            <a:ext cx="5766792" cy="977900"/>
          </a:xfrm>
        </p:spPr>
        <p:txBody>
          <a:bodyPr/>
          <a:lstStyle/>
          <a:p>
            <a:pPr algn="r"/>
            <a:r>
              <a:rPr lang="en-US" sz="2000" dirty="0">
                <a:solidFill>
                  <a:srgbClr val="0070C0"/>
                </a:solidFill>
              </a:rPr>
              <a:t>PhD, </a:t>
            </a:r>
            <a:r>
              <a:rPr lang="kk-KZ" sz="2000" dirty="0">
                <a:solidFill>
                  <a:srgbClr val="0070C0"/>
                </a:solidFill>
              </a:rPr>
              <a:t>кафедра информационные системы</a:t>
            </a:r>
          </a:p>
          <a:p>
            <a:pPr algn="r"/>
            <a:r>
              <a:rPr lang="kk-KZ" sz="2000" dirty="0">
                <a:solidFill>
                  <a:srgbClr val="00B050"/>
                </a:solidFill>
              </a:rPr>
              <a:t>Карюкин В</a:t>
            </a:r>
            <a:r>
              <a:rPr lang="ru-RU" sz="2000" dirty="0">
                <a:solidFill>
                  <a:srgbClr val="00B050"/>
                </a:solidFill>
              </a:rPr>
              <a:t>.И.</a:t>
            </a:r>
          </a:p>
          <a:p>
            <a:pPr eaLnBrk="1" hangingPunct="1"/>
            <a:endParaRPr lang="ru-RU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476375" y="0"/>
            <a:ext cx="7010400" cy="1527175"/>
          </a:xfrm>
        </p:spPr>
        <p:txBody>
          <a:bodyPr/>
          <a:lstStyle/>
          <a:p>
            <a:r>
              <a:rPr lang="ru-RU" b="1">
                <a:solidFill>
                  <a:schemeClr val="hlink"/>
                </a:solidFill>
              </a:rPr>
              <a:t>«Питоничность» </a:t>
            </a:r>
            <a:r>
              <a:rPr lang="en-US" b="1">
                <a:solidFill>
                  <a:schemeClr val="hlink"/>
                </a:solidFill>
              </a:rPr>
              <a:t>Django</a:t>
            </a:r>
            <a:endParaRPr lang="ru-RU" b="1">
              <a:solidFill>
                <a:schemeClr val="hlink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73238"/>
            <a:ext cx="9036050" cy="5084762"/>
          </a:xfrm>
        </p:spPr>
        <p:txBody>
          <a:bodyPr/>
          <a:lstStyle/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ru-RU"/>
              <a:t>Использование краткого, но мощного синтаксиса.</a:t>
            </a:r>
            <a:endParaRPr lang="en-US"/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ru-RU"/>
              <a:t>Должен существовать один — и, желательно, </a:t>
            </a:r>
            <a:r>
              <a:rPr lang="ru-RU" i="1"/>
              <a:t>только</a:t>
            </a:r>
            <a:r>
              <a:rPr lang="ru-RU"/>
              <a:t> один — очевидный способ сделать это.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ru-RU"/>
              <a:t>Предпочтение явного перед неявным.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/>
              <a:t>DRY – </a:t>
            </a:r>
            <a:r>
              <a:rPr lang="ru-RU"/>
              <a:t>надо стараться исключать дублирование уже введенного в систему знания.</a:t>
            </a:r>
            <a:r>
              <a:rPr lang="en-US"/>
              <a:t> </a:t>
            </a:r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28775"/>
            <a:ext cx="9144000" cy="5229225"/>
          </a:xfrm>
        </p:spPr>
        <p:txBody>
          <a:bodyPr/>
          <a:lstStyle/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ru-RU"/>
              <a:t>Django обладает немалым количеством уже написанных базовых вещей: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ru-RU" b="1" i="1" u="sng">
                <a:solidFill>
                  <a:schemeClr val="hlink"/>
                </a:solidFill>
              </a:rPr>
              <a:t>Сессии</a:t>
            </a:r>
            <a:r>
              <a:rPr lang="ru-RU"/>
              <a:t>. Достаточно подключить в приложение нужный модуль, и в каждом запросе появится </a:t>
            </a:r>
            <a:r>
              <a:rPr lang="ru-RU" i="1"/>
              <a:t>request.session</a:t>
            </a:r>
            <a:r>
              <a:rPr lang="ru-RU"/>
              <a:t>, в которую можно класть любые данные, естественно, разные для каждого юзера.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ru-RU" b="1" i="1" u="sng">
                <a:solidFill>
                  <a:schemeClr val="hlink"/>
                </a:solidFill>
              </a:rPr>
              <a:t>Авторизация</a:t>
            </a:r>
            <a:r>
              <a:rPr lang="ru-RU"/>
              <a:t>, поддерживающая: регистрацию, авторизацию, систему прав на объекты вашей модели данных, генерацию паролей, рассылку сообщений по e-mail.</a:t>
            </a: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1476375" y="0"/>
            <a:ext cx="7010400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4200" b="1">
                <a:solidFill>
                  <a:schemeClr val="hlink"/>
                </a:solidFill>
              </a:rPr>
              <a:t>Less code</a:t>
            </a:r>
            <a:endParaRPr lang="ru-RU" sz="4200" b="1">
              <a:solidFill>
                <a:schemeClr val="hlink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28775"/>
            <a:ext cx="9144000" cy="5229225"/>
          </a:xfrm>
        </p:spPr>
        <p:txBody>
          <a:bodyPr/>
          <a:lstStyle/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ru-RU" b="1" i="1" u="sng">
                <a:solidFill>
                  <a:schemeClr val="hlink"/>
                </a:solidFill>
              </a:rPr>
              <a:t>Кеширование</a:t>
            </a:r>
            <a:r>
              <a:rPr lang="ru-RU"/>
              <a:t>. Для того, чтобы не обращаться в базу каждый раз, когда требуются редко меняющиеся данные, можно закешировать</a:t>
            </a:r>
            <a:r>
              <a:rPr lang="en-US"/>
              <a:t> </a:t>
            </a:r>
            <a:r>
              <a:rPr lang="ru-RU"/>
              <a:t>результат. 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ru-RU" b="1" i="1" u="sng">
                <a:solidFill>
                  <a:schemeClr val="hlink"/>
                </a:solidFill>
              </a:rPr>
              <a:t>Административная панель</a:t>
            </a:r>
            <a:r>
              <a:rPr lang="ru-RU"/>
              <a:t>. Она уже готова к использованию, и разработчику не придется корпеть над ее «обустройством». Нужно лишь указать, какие объекты вы хотите видеть в интерфейсе </a:t>
            </a:r>
          </a:p>
        </p:txBody>
      </p:sp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1476375" y="0"/>
            <a:ext cx="7010400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4200" b="1">
                <a:solidFill>
                  <a:schemeClr val="hlink"/>
                </a:solidFill>
              </a:rPr>
              <a:t>Less code</a:t>
            </a:r>
            <a:endParaRPr lang="ru-RU" sz="4200" b="1">
              <a:solidFill>
                <a:schemeClr val="hlink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1331913" y="0"/>
            <a:ext cx="7812087" cy="1527175"/>
          </a:xfrm>
        </p:spPr>
        <p:txBody>
          <a:bodyPr/>
          <a:lstStyle/>
          <a:p>
            <a:r>
              <a:rPr lang="ru-RU" b="1">
                <a:solidFill>
                  <a:schemeClr val="tx1"/>
                </a:solidFill>
              </a:rPr>
              <a:t>Другие возможности </a:t>
            </a:r>
            <a:r>
              <a:rPr lang="en-US" b="1">
                <a:solidFill>
                  <a:schemeClr val="tx1"/>
                </a:solidFill>
              </a:rPr>
              <a:t>Django</a:t>
            </a:r>
            <a:endParaRPr lang="ru-RU" b="1">
              <a:solidFill>
                <a:schemeClr val="tx1"/>
              </a:solidFill>
            </a:endParaRPr>
          </a:p>
        </p:txBody>
      </p:sp>
      <p:sp>
        <p:nvSpPr>
          <p:cNvPr id="15363" name="Содержимое 2"/>
          <p:cNvSpPr>
            <a:spLocks noGrp="1"/>
          </p:cNvSpPr>
          <p:nvPr>
            <p:ph idx="1"/>
          </p:nvPr>
        </p:nvSpPr>
        <p:spPr>
          <a:xfrm>
            <a:off x="0" y="1557338"/>
            <a:ext cx="9144000" cy="5300662"/>
          </a:xfrm>
        </p:spPr>
        <p:txBody>
          <a:bodyPr/>
          <a:lstStyle/>
          <a:p>
            <a:r>
              <a:rPr lang="ru-RU" sz="2800"/>
              <a:t>Подключаемая архитектура приложений, которыми можно компоновать целевую информационную систему.</a:t>
            </a:r>
          </a:p>
          <a:p>
            <a:r>
              <a:rPr lang="ru-RU" sz="2800"/>
              <a:t>Система фильтров (англ. </a:t>
            </a:r>
            <a:r>
              <a:rPr lang="en-US" sz="2800" i="1"/>
              <a:t>middleware</a:t>
            </a:r>
            <a:r>
              <a:rPr lang="ru-RU" sz="2800"/>
              <a:t>) для построения дополнительных обработчиков запросов.</a:t>
            </a:r>
          </a:p>
          <a:p>
            <a:r>
              <a:rPr lang="ru-RU" sz="2800"/>
              <a:t>Интернационализация приложений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0"/>
            <a:ext cx="7010400" cy="1527175"/>
          </a:xfrm>
        </p:spPr>
        <p:txBody>
          <a:bodyPr/>
          <a:lstStyle/>
          <a:p>
            <a:r>
              <a:rPr lang="ru-RU" b="1">
                <a:solidFill>
                  <a:schemeClr val="tx1"/>
                </a:solidFill>
              </a:rPr>
              <a:t>Установка </a:t>
            </a:r>
            <a:r>
              <a:rPr lang="en-US" b="1">
                <a:solidFill>
                  <a:schemeClr val="tx1"/>
                </a:solidFill>
              </a:rPr>
              <a:t>Django</a:t>
            </a:r>
            <a:endParaRPr lang="ru-RU" b="1">
              <a:solidFill>
                <a:schemeClr val="tx1"/>
              </a:solidFill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28775"/>
            <a:ext cx="9144000" cy="5229225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ru-RU" sz="2600"/>
              <a:t>Скачать </a:t>
            </a:r>
            <a:r>
              <a:rPr lang="en-US" sz="2600"/>
              <a:t>Django </a:t>
            </a:r>
            <a:r>
              <a:rPr lang="ru-RU" sz="2600"/>
              <a:t>можно отсюда: </a:t>
            </a:r>
            <a:r>
              <a:rPr lang="ru-RU" sz="2600">
                <a:hlinkClick r:id="rId3"/>
              </a:rPr>
              <a:t>http://www.djangoproject.com/download/</a:t>
            </a:r>
            <a:r>
              <a:rPr lang="ru-RU" sz="2600"/>
              <a:t> </a:t>
            </a:r>
          </a:p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en-US" sz="2600"/>
              <a:t>Django </a:t>
            </a:r>
            <a:r>
              <a:rPr lang="ru-RU" sz="2600"/>
              <a:t>работает с версиями </a:t>
            </a:r>
            <a:r>
              <a:rPr lang="en-US" sz="2600"/>
              <a:t>Python 2.3 – 2.6</a:t>
            </a:r>
          </a:p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ru-RU" sz="2600"/>
              <a:t>В системную переменную </a:t>
            </a:r>
            <a:r>
              <a:rPr lang="en-US" sz="2600"/>
              <a:t>Path </a:t>
            </a:r>
            <a:r>
              <a:rPr lang="ru-RU" sz="2600"/>
              <a:t>надо </a:t>
            </a:r>
            <a:r>
              <a:rPr lang="ru-RU" sz="2600" u="sng"/>
              <a:t>добавить</a:t>
            </a:r>
            <a:r>
              <a:rPr lang="en-US" sz="2600"/>
              <a:t>(!)</a:t>
            </a:r>
            <a:r>
              <a:rPr lang="ru-RU" sz="2600"/>
              <a:t> путь до </a:t>
            </a:r>
            <a:r>
              <a:rPr lang="en-US" sz="2600"/>
              <a:t>Python</a:t>
            </a:r>
          </a:p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ru-RU" sz="2600"/>
              <a:t>В командной строке из каталога </a:t>
            </a:r>
            <a:r>
              <a:rPr lang="en-US" sz="2600"/>
              <a:t>Django </a:t>
            </a:r>
            <a:r>
              <a:rPr lang="ru-RU" sz="2600"/>
              <a:t>вызываем: </a:t>
            </a:r>
            <a:r>
              <a:rPr lang="en-US" sz="2600">
                <a:solidFill>
                  <a:schemeClr val="bg2"/>
                </a:solidFill>
              </a:rPr>
              <a:t>setup.py install</a:t>
            </a:r>
            <a:endParaRPr lang="ru-RU" sz="2600">
              <a:solidFill>
                <a:schemeClr val="bg2"/>
              </a:solidFill>
            </a:endParaRPr>
          </a:p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ru-RU" sz="2600"/>
              <a:t>Проверка: в </a:t>
            </a:r>
            <a:r>
              <a:rPr lang="en-US" sz="2600"/>
              <a:t>Python Shell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600"/>
              <a:t>&gt;&gt;&gt; </a:t>
            </a:r>
            <a:r>
              <a:rPr lang="ru-RU" sz="2600">
                <a:solidFill>
                  <a:srgbClr val="FFA333"/>
                </a:solidFill>
              </a:rPr>
              <a:t>import</a:t>
            </a:r>
            <a:r>
              <a:rPr lang="ru-RU" sz="2600"/>
              <a:t> django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600"/>
              <a:t>&gt;&gt;&gt; django.VERSION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600">
                <a:solidFill>
                  <a:srgbClr val="2900F4"/>
                </a:solidFill>
              </a:rPr>
              <a:t>(1, 1, 2, 'final', 0)</a:t>
            </a:r>
            <a:r>
              <a:rPr lang="en-US" sz="2600">
                <a:solidFill>
                  <a:srgbClr val="2900F4"/>
                </a:solidFill>
              </a:rPr>
              <a:t>        </a:t>
            </a:r>
            <a:r>
              <a:rPr lang="en-US" sz="2600">
                <a:solidFill>
                  <a:srgbClr val="D00000"/>
                </a:solidFill>
              </a:rPr>
              <a:t>#</a:t>
            </a:r>
            <a:r>
              <a:rPr lang="ru-RU" sz="2600">
                <a:solidFill>
                  <a:srgbClr val="D00000"/>
                </a:solidFill>
              </a:rPr>
              <a:t>установка прошла успешно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0"/>
            <a:ext cx="7010400" cy="1527175"/>
          </a:xfrm>
        </p:spPr>
        <p:txBody>
          <a:bodyPr/>
          <a:lstStyle/>
          <a:p>
            <a:r>
              <a:rPr lang="ru-RU" b="1">
                <a:solidFill>
                  <a:schemeClr val="tx1"/>
                </a:solidFill>
              </a:rPr>
              <a:t>Создание проекта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00213"/>
            <a:ext cx="9144000" cy="4321175"/>
          </a:xfrm>
        </p:spPr>
        <p:txBody>
          <a:bodyPr/>
          <a:lstStyle/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ru-RU"/>
              <a:t>К системной переменной </a:t>
            </a:r>
            <a:r>
              <a:rPr lang="en-US"/>
              <a:t>Path </a:t>
            </a:r>
            <a:r>
              <a:rPr lang="ru-RU"/>
              <a:t>добавляем путь до </a:t>
            </a:r>
            <a:r>
              <a:rPr lang="en-US"/>
              <a:t>django-admin.py;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ru-RU"/>
              <a:t>В домашнем каталоге создаем папку, например, </a:t>
            </a:r>
            <a:r>
              <a:rPr lang="en-US"/>
              <a:t>djangocode;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ru-RU"/>
              <a:t>В командной строке из этого каталога вызываем: </a:t>
            </a:r>
            <a:r>
              <a:rPr lang="en-US">
                <a:solidFill>
                  <a:schemeClr val="bg2"/>
                </a:solidFill>
              </a:rPr>
              <a:t>django-admin.py startproject mysite</a:t>
            </a:r>
            <a:endParaRPr lang="ru-RU">
              <a:solidFill>
                <a:schemeClr val="bg2"/>
              </a:solidFill>
            </a:endParaRP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ru-RU"/>
              <a:t>В папке </a:t>
            </a:r>
            <a:r>
              <a:rPr lang="en-US"/>
              <a:t>djangocode</a:t>
            </a:r>
            <a:r>
              <a:rPr lang="ru-RU"/>
              <a:t> появилась папка </a:t>
            </a:r>
            <a:r>
              <a:rPr lang="en-US"/>
              <a:t>mysite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0"/>
            <a:ext cx="7010400" cy="1527175"/>
          </a:xfrm>
        </p:spPr>
        <p:txBody>
          <a:bodyPr/>
          <a:lstStyle/>
          <a:p>
            <a:r>
              <a:rPr lang="ru-RU" b="1">
                <a:solidFill>
                  <a:schemeClr val="tx1"/>
                </a:solidFill>
              </a:rPr>
              <a:t>Проект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73238"/>
            <a:ext cx="9144000" cy="4246562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60000"/>
              </a:spcBef>
            </a:pPr>
            <a:r>
              <a:rPr lang="ru-RU" b="1" i="1">
                <a:solidFill>
                  <a:schemeClr val="tx1"/>
                </a:solidFill>
              </a:rPr>
              <a:t>__</a:t>
            </a:r>
            <a:r>
              <a:rPr lang="en-US" b="1" i="1">
                <a:solidFill>
                  <a:schemeClr val="tx1"/>
                </a:solidFill>
              </a:rPr>
              <a:t>init__.py</a:t>
            </a:r>
            <a:r>
              <a:rPr lang="ru-RU"/>
              <a:t>.</a:t>
            </a:r>
            <a:r>
              <a:rPr lang="en-US"/>
              <a:t> </a:t>
            </a:r>
            <a:r>
              <a:rPr lang="ru-RU"/>
              <a:t>Пустой файл. Необходим для того, чтобы система рассматривала </a:t>
            </a:r>
            <a:r>
              <a:rPr lang="en-US"/>
              <a:t>mysite </a:t>
            </a:r>
            <a:r>
              <a:rPr lang="ru-RU"/>
              <a:t>как модуль </a:t>
            </a:r>
            <a:r>
              <a:rPr lang="en-US"/>
              <a:t>Python</a:t>
            </a:r>
            <a:r>
              <a:rPr lang="ru-RU"/>
              <a:t>. Обычно не изменяется.</a:t>
            </a:r>
            <a:endParaRPr lang="en-US"/>
          </a:p>
          <a:p>
            <a:pPr>
              <a:lnSpc>
                <a:spcPct val="90000"/>
              </a:lnSpc>
              <a:spcBef>
                <a:spcPct val="60000"/>
              </a:spcBef>
            </a:pPr>
            <a:r>
              <a:rPr lang="en-US" b="1" i="1">
                <a:solidFill>
                  <a:schemeClr val="tx1"/>
                </a:solidFill>
              </a:rPr>
              <a:t>manage.py</a:t>
            </a:r>
            <a:r>
              <a:rPr lang="en-US"/>
              <a:t>.</a:t>
            </a:r>
            <a:r>
              <a:rPr lang="ru-RU"/>
              <a:t> Позволяет запускать разные команды для администрирования сайта. Изменять не стоит. </a:t>
            </a:r>
          </a:p>
          <a:p>
            <a:pPr>
              <a:lnSpc>
                <a:spcPct val="90000"/>
              </a:lnSpc>
              <a:spcBef>
                <a:spcPct val="60000"/>
              </a:spcBef>
              <a:buFont typeface="Wingdings" pitchFamily="2" charset="2"/>
              <a:buNone/>
            </a:pPr>
            <a:r>
              <a:rPr lang="ru-RU"/>
              <a:t>   </a:t>
            </a:r>
            <a:r>
              <a:rPr lang="en-US"/>
              <a:t>Cmd: </a:t>
            </a:r>
            <a:r>
              <a:rPr lang="en-US">
                <a:solidFill>
                  <a:schemeClr val="bg2"/>
                </a:solidFill>
              </a:rPr>
              <a:t>manage.py help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0"/>
            <a:ext cx="7010400" cy="1527175"/>
          </a:xfrm>
        </p:spPr>
        <p:txBody>
          <a:bodyPr/>
          <a:lstStyle/>
          <a:p>
            <a:r>
              <a:rPr lang="ru-RU" b="1">
                <a:solidFill>
                  <a:schemeClr val="tx1"/>
                </a:solidFill>
              </a:rPr>
              <a:t>Проект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28775"/>
            <a:ext cx="9144000" cy="5229225"/>
          </a:xfrm>
        </p:spPr>
        <p:txBody>
          <a:bodyPr/>
          <a:lstStyle/>
          <a:p>
            <a:pPr>
              <a:lnSpc>
                <a:spcPct val="85000"/>
              </a:lnSpc>
              <a:spcBef>
                <a:spcPct val="55000"/>
              </a:spcBef>
            </a:pPr>
            <a:r>
              <a:rPr lang="en-US" b="1" i="1">
                <a:solidFill>
                  <a:schemeClr val="tx1"/>
                </a:solidFill>
              </a:rPr>
              <a:t>urls.py</a:t>
            </a:r>
            <a:r>
              <a:rPr lang="ru-RU" b="1" i="1">
                <a:solidFill>
                  <a:schemeClr val="tx1"/>
                </a:solidFill>
              </a:rPr>
              <a:t>. </a:t>
            </a:r>
            <a:r>
              <a:rPr lang="en-US"/>
              <a:t>URL </a:t>
            </a:r>
            <a:r>
              <a:rPr lang="ru-RU"/>
              <a:t>для данного проекта. Вначале пуст.</a:t>
            </a:r>
            <a:endParaRPr lang="en-US" b="1" i="1">
              <a:solidFill>
                <a:schemeClr val="tx1"/>
              </a:solidFill>
            </a:endParaRPr>
          </a:p>
          <a:p>
            <a:pPr>
              <a:lnSpc>
                <a:spcPct val="85000"/>
              </a:lnSpc>
              <a:spcBef>
                <a:spcPct val="55000"/>
              </a:spcBef>
            </a:pPr>
            <a:r>
              <a:rPr lang="en-US" b="1" i="1">
                <a:solidFill>
                  <a:schemeClr val="tx1"/>
                </a:solidFill>
              </a:rPr>
              <a:t>settings.py</a:t>
            </a:r>
            <a:r>
              <a:rPr lang="ru-RU" b="1" i="1">
                <a:solidFill>
                  <a:schemeClr val="tx1"/>
                </a:solidFill>
              </a:rPr>
              <a:t>.</a:t>
            </a:r>
            <a:r>
              <a:rPr lang="ru-RU"/>
              <a:t> Файл настроек данного проекта. Здесь указывается, какая база данных используется, сколько хранятся </a:t>
            </a:r>
            <a:r>
              <a:rPr lang="en-US"/>
              <a:t>cookies...</a:t>
            </a:r>
            <a:endParaRPr lang="ru-RU" b="1" i="1">
              <a:solidFill>
                <a:schemeClr val="tx1"/>
              </a:solidFill>
            </a:endParaRPr>
          </a:p>
          <a:p>
            <a:pPr>
              <a:lnSpc>
                <a:spcPct val="85000"/>
              </a:lnSpc>
              <a:spcBef>
                <a:spcPct val="55000"/>
              </a:spcBef>
            </a:pPr>
            <a:endParaRPr lang="ru-RU" b="1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chemeClr val="tx1"/>
                </a:solidFill>
              </a:rPr>
              <a:t>Сервер разработки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916113"/>
            <a:ext cx="9144000" cy="4462462"/>
          </a:xfrm>
        </p:spPr>
        <p:txBody>
          <a:bodyPr/>
          <a:lstStyle/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ru-RU" sz="2600"/>
              <a:t>Сервер разработки </a:t>
            </a:r>
            <a:r>
              <a:rPr lang="en-US" sz="2600"/>
              <a:t>Django</a:t>
            </a:r>
            <a:r>
              <a:rPr lang="ru-RU" sz="2600"/>
              <a:t> — это встроенный упрощенный веб-сервер, которым можно пользоваться в ходе разработки сайта. Он включен в состав </a:t>
            </a:r>
            <a:r>
              <a:rPr lang="en-US" sz="2600"/>
              <a:t>Django</a:t>
            </a:r>
            <a:r>
              <a:rPr lang="ru-RU" sz="2600"/>
              <a:t> для того, чтобы можно было быстро создать сайт, не отвлекаясь на настройку полноценного сервера.</a:t>
            </a:r>
          </a:p>
          <a:p>
            <a:pPr>
              <a:lnSpc>
                <a:spcPct val="85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ru-RU" sz="2600"/>
              <a:t>   </a:t>
            </a:r>
            <a:r>
              <a:rPr lang="en-US" sz="2600"/>
              <a:t>CMD: </a:t>
            </a:r>
            <a:r>
              <a:rPr lang="en-US" sz="2600">
                <a:solidFill>
                  <a:schemeClr val="bg2"/>
                </a:solidFill>
              </a:rPr>
              <a:t>manage.py runserver</a:t>
            </a:r>
            <a:endParaRPr lang="ru-RU" sz="260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7" descr="Без имени-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39750" y="1844675"/>
            <a:ext cx="6913563" cy="1647825"/>
          </a:xfrm>
        </p:spPr>
      </p:pic>
      <p:pic>
        <p:nvPicPr>
          <p:cNvPr id="21507" name="Picture 8" descr="Без имени-1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323850" y="3860800"/>
            <a:ext cx="8496300" cy="2001838"/>
          </a:xfrm>
        </p:spPr>
      </p:pic>
      <p:sp>
        <p:nvSpPr>
          <p:cNvPr id="21508" name="Rectangle 9"/>
          <p:cNvSpPr>
            <a:spLocks noGrp="1" noChangeArrowheads="1"/>
          </p:cNvSpPr>
          <p:nvPr>
            <p:ph type="title"/>
          </p:nvPr>
        </p:nvSpPr>
        <p:spPr>
          <a:xfrm>
            <a:off x="1403350" y="0"/>
            <a:ext cx="7010400" cy="1527175"/>
          </a:xfrm>
        </p:spPr>
        <p:txBody>
          <a:bodyPr/>
          <a:lstStyle/>
          <a:p>
            <a:r>
              <a:rPr lang="ru-RU" b="1">
                <a:solidFill>
                  <a:schemeClr val="tx1"/>
                </a:solidFill>
              </a:rPr>
              <a:t>Сервер разработки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b="1">
                <a:solidFill>
                  <a:schemeClr val="tx1"/>
                </a:solidFill>
              </a:rPr>
              <a:t>Django</a:t>
            </a:r>
            <a:endParaRPr lang="ru-RU" sz="4800" b="1">
              <a:solidFill>
                <a:schemeClr val="tx1"/>
              </a:solidFill>
            </a:endParaRPr>
          </a:p>
        </p:txBody>
      </p:sp>
      <p:sp>
        <p:nvSpPr>
          <p:cNvPr id="4099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905000"/>
            <a:ext cx="8713788" cy="41148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ru-RU"/>
              <a:t>Это сильный web-framework, созданный на </a:t>
            </a:r>
            <a:r>
              <a:rPr lang="en-US"/>
              <a:t>Python</a:t>
            </a:r>
            <a:r>
              <a:rPr lang="ru-RU"/>
              <a:t>, который следует философии </a:t>
            </a:r>
            <a:r>
              <a:rPr lang="ru-RU" b="1"/>
              <a:t>DRY</a:t>
            </a:r>
            <a:r>
              <a:rPr lang="ru-RU"/>
              <a:t> (Don’t repeat yourself)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ru-RU"/>
              <a:t>Он реализован на основе </a:t>
            </a:r>
            <a:r>
              <a:rPr lang="en-US"/>
              <a:t>MVC</a:t>
            </a:r>
            <a:r>
              <a:rPr lang="ru-RU"/>
              <a:t> </a:t>
            </a:r>
            <a:r>
              <a:rPr lang="en-US"/>
              <a:t>(Model-View-Controller – </a:t>
            </a:r>
            <a:r>
              <a:rPr lang="ru-RU"/>
              <a:t>модель</a:t>
            </a:r>
            <a:r>
              <a:rPr lang="en-US"/>
              <a:t>-</a:t>
            </a:r>
            <a:r>
              <a:rPr lang="ru-RU"/>
              <a:t>представление-контроллер</a:t>
            </a:r>
            <a:r>
              <a:rPr lang="en-US"/>
              <a:t>)</a:t>
            </a:r>
            <a:r>
              <a:rPr lang="ru-RU"/>
              <a:t>.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ru-RU"/>
              <a:t>Парадигма </a:t>
            </a:r>
            <a:r>
              <a:rPr lang="en-US"/>
              <a:t>MVC –</a:t>
            </a:r>
            <a:r>
              <a:rPr lang="ru-RU"/>
              <a:t> идея разделения приложений</a:t>
            </a:r>
            <a:r>
              <a:rPr lang="en-US"/>
              <a:t> </a:t>
            </a:r>
            <a:r>
              <a:rPr lang="ru-RU"/>
              <a:t> </a:t>
            </a:r>
          </a:p>
          <a:p>
            <a:pPr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0"/>
            <a:ext cx="7010400" cy="1527175"/>
          </a:xfrm>
        </p:spPr>
        <p:txBody>
          <a:bodyPr/>
          <a:lstStyle/>
          <a:p>
            <a:r>
              <a:rPr lang="ru-RU" b="1">
                <a:solidFill>
                  <a:schemeClr val="tx1"/>
                </a:solidFill>
              </a:rPr>
              <a:t>Сервер разработки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57338"/>
            <a:ext cx="9251950" cy="5157787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35000"/>
              </a:spcBef>
            </a:pPr>
            <a:r>
              <a:rPr lang="ru-RU" sz="2400"/>
              <a:t>По умолчанию команда </a:t>
            </a:r>
            <a:r>
              <a:rPr lang="en-US" sz="2400"/>
              <a:t>runserver</a:t>
            </a:r>
            <a:r>
              <a:rPr lang="ru-RU" sz="2400"/>
              <a:t> запускает сервер разработки на порту 8000 и принимает запросы на соединения только с локального компьютера. </a:t>
            </a:r>
            <a:endParaRPr lang="en-US" sz="2400"/>
          </a:p>
          <a:p>
            <a:pPr>
              <a:lnSpc>
                <a:spcPct val="80000"/>
              </a:lnSpc>
              <a:spcBef>
                <a:spcPct val="35000"/>
              </a:spcBef>
              <a:buFont typeface="Wingdings" pitchFamily="2" charset="2"/>
              <a:buNone/>
            </a:pPr>
            <a:r>
              <a:rPr lang="en-US" sz="2400"/>
              <a:t>    Cmd: </a:t>
            </a:r>
            <a:r>
              <a:rPr lang="en-US" sz="2400">
                <a:solidFill>
                  <a:schemeClr val="bg2"/>
                </a:solidFill>
              </a:rPr>
              <a:t>manage.py runserver 8080</a:t>
            </a:r>
            <a:endParaRPr lang="ru-RU" sz="240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spcBef>
                <a:spcPct val="35000"/>
              </a:spcBef>
            </a:pPr>
            <a:r>
              <a:rPr lang="ru-RU" sz="2400"/>
              <a:t>Задав также </a:t>
            </a:r>
            <a:r>
              <a:rPr lang="en-US" sz="2400"/>
              <a:t>IP</a:t>
            </a:r>
            <a:r>
              <a:rPr lang="ru-RU" sz="2400"/>
              <a:t>-адрес, вы разрешите серверу принимать запросы на соединение с другого компьютера. </a:t>
            </a:r>
            <a:r>
              <a:rPr lang="en-US" sz="2400"/>
              <a:t>IP</a:t>
            </a:r>
            <a:r>
              <a:rPr lang="ru-RU" sz="2400"/>
              <a:t>-адрес 0.0.0.0 разрешает серверу прослушивать все сетевые интерфейсы:</a:t>
            </a:r>
          </a:p>
          <a:p>
            <a:pPr>
              <a:lnSpc>
                <a:spcPct val="80000"/>
              </a:lnSpc>
              <a:spcBef>
                <a:spcPct val="35000"/>
              </a:spcBef>
              <a:buFont typeface="Wingdings" pitchFamily="2" charset="2"/>
              <a:buNone/>
            </a:pPr>
            <a:r>
              <a:rPr lang="en-US" sz="2400"/>
              <a:t>    Cmd:</a:t>
            </a:r>
            <a:r>
              <a:rPr lang="ru-RU" sz="2400"/>
              <a:t> </a:t>
            </a:r>
            <a:r>
              <a:rPr lang="en-US" sz="2400">
                <a:solidFill>
                  <a:schemeClr val="bg2"/>
                </a:solidFill>
              </a:rPr>
              <a:t>manage.py runserver </a:t>
            </a:r>
            <a:r>
              <a:rPr lang="ru-RU" sz="2400">
                <a:solidFill>
                  <a:schemeClr val="bg2"/>
                </a:solidFill>
              </a:rPr>
              <a:t>0.0.0.0:8000</a:t>
            </a:r>
          </a:p>
          <a:p>
            <a:pPr>
              <a:lnSpc>
                <a:spcPct val="80000"/>
              </a:lnSpc>
              <a:spcBef>
                <a:spcPct val="35000"/>
              </a:spcBef>
              <a:buFont typeface="Wingdings" pitchFamily="2" charset="2"/>
              <a:buNone/>
            </a:pPr>
            <a:r>
              <a:rPr lang="en-US" sz="2400"/>
              <a:t>   </a:t>
            </a:r>
            <a:r>
              <a:rPr lang="ru-RU" sz="2400"/>
              <a:t>Теперь любой пользователь в локальной сети сможет увидеть ваш </a:t>
            </a:r>
            <a:r>
              <a:rPr lang="en-US" sz="2400"/>
              <a:t>django-</a:t>
            </a:r>
            <a:r>
              <a:rPr lang="ru-RU" sz="2400"/>
              <a:t>сайт, введя в адресной строке своего броузера ваш </a:t>
            </a:r>
            <a:r>
              <a:rPr lang="en-US" sz="2400"/>
              <a:t>IP</a:t>
            </a:r>
            <a:r>
              <a:rPr lang="ru-RU" sz="2400"/>
              <a:t>-адрес (например, </a:t>
            </a:r>
            <a:r>
              <a:rPr lang="en-US" sz="2400" i="1"/>
              <a:t>http</a:t>
            </a:r>
            <a:r>
              <a:rPr lang="ru-RU" sz="2400" i="1"/>
              <a:t>://192.168.1.103:8000/).</a:t>
            </a:r>
            <a:endParaRPr lang="ru-RU" sz="2400"/>
          </a:p>
          <a:p>
            <a:pPr>
              <a:lnSpc>
                <a:spcPct val="80000"/>
              </a:lnSpc>
              <a:spcBef>
                <a:spcPct val="35000"/>
              </a:spcBef>
            </a:pPr>
            <a:r>
              <a:rPr lang="ru-RU" sz="2400"/>
              <a:t>Чтобы узнать адрес своего компьютера в локальной сети</a:t>
            </a:r>
            <a:r>
              <a:rPr lang="en-US" sz="2400"/>
              <a:t>:</a:t>
            </a:r>
          </a:p>
          <a:p>
            <a:pPr>
              <a:lnSpc>
                <a:spcPct val="80000"/>
              </a:lnSpc>
              <a:spcBef>
                <a:spcPct val="35000"/>
              </a:spcBef>
              <a:buFont typeface="Wingdings" pitchFamily="2" charset="2"/>
              <a:buNone/>
            </a:pPr>
            <a:r>
              <a:rPr lang="en-US" sz="2400"/>
              <a:t>    Cmd: </a:t>
            </a:r>
            <a:r>
              <a:rPr lang="en-US" sz="2400">
                <a:solidFill>
                  <a:schemeClr val="bg2"/>
                </a:solidFill>
              </a:rPr>
              <a:t>ipconfig</a:t>
            </a:r>
            <a:endParaRPr lang="ru-RU" sz="24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0"/>
            <a:ext cx="7010400" cy="1527175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Создание приложения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5229200"/>
          </a:xfrm>
        </p:spPr>
        <p:txBody>
          <a:bodyPr/>
          <a:lstStyle/>
          <a:p>
            <a:r>
              <a:rPr lang="en-US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Cmd</a:t>
            </a:r>
            <a:r>
              <a:rPr lang="en-US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: </a:t>
            </a:r>
            <a:r>
              <a:rPr lang="en-US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manage.py </a:t>
            </a:r>
            <a:r>
              <a:rPr lang="en-US" dirty="0" err="1">
                <a:solidFill>
                  <a:schemeClr val="bg2"/>
                </a:solidFill>
                <a:latin typeface="+mn-lt"/>
                <a:ea typeface="+mn-ea"/>
                <a:cs typeface="+mn-cs"/>
              </a:rPr>
              <a:t>startapp</a:t>
            </a:r>
            <a:r>
              <a:rPr lang="en-US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 books</a:t>
            </a:r>
          </a:p>
          <a:p>
            <a:r>
              <a:rPr lang="en-US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books/</a:t>
            </a:r>
          </a:p>
          <a:p>
            <a:r>
              <a:rPr lang="en-US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__</a:t>
            </a:r>
            <a:r>
              <a:rPr lang="en-US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init__.py</a:t>
            </a:r>
            <a:r>
              <a:rPr lang="en-US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r>
              <a:rPr lang="en-US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models.py </a:t>
            </a:r>
          </a:p>
          <a:p>
            <a:r>
              <a:rPr lang="en-US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views.py</a:t>
            </a:r>
            <a:endParaRPr lang="ru-RU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Hello, world!</a:t>
            </a:r>
            <a:endParaRPr lang="ru-RU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28775"/>
            <a:ext cx="9144000" cy="5229225"/>
          </a:xfrm>
        </p:spPr>
        <p:txBody>
          <a:bodyPr/>
          <a:lstStyle/>
          <a:p>
            <a:r>
              <a:rPr lang="ru-RU" dirty="0"/>
              <a:t>В </a:t>
            </a:r>
            <a:r>
              <a:rPr lang="en-US" dirty="0"/>
              <a:t>views.py:</a:t>
            </a:r>
            <a:endParaRPr lang="ru-RU" dirty="0"/>
          </a:p>
          <a:p>
            <a:pPr>
              <a:lnSpc>
                <a:spcPct val="120000"/>
              </a:lnSpc>
              <a:buFont typeface="Wingdings" pitchFamily="2" charset="2"/>
              <a:buNone/>
            </a:pPr>
            <a:r>
              <a:rPr lang="en-US" dirty="0">
                <a:solidFill>
                  <a:srgbClr val="FFA333"/>
                </a:solidFill>
              </a:rPr>
              <a:t>from</a:t>
            </a:r>
            <a:r>
              <a:rPr lang="en-US" dirty="0"/>
              <a:t> </a:t>
            </a:r>
            <a:r>
              <a:rPr lang="en-US" dirty="0" err="1"/>
              <a:t>django.http</a:t>
            </a:r>
            <a:r>
              <a:rPr lang="en-US" dirty="0"/>
              <a:t> </a:t>
            </a:r>
            <a:r>
              <a:rPr lang="en-US" dirty="0">
                <a:solidFill>
                  <a:srgbClr val="FFA333"/>
                </a:solidFill>
              </a:rPr>
              <a:t>import</a:t>
            </a:r>
            <a:r>
              <a:rPr lang="en-US" dirty="0"/>
              <a:t> </a:t>
            </a:r>
            <a:r>
              <a:rPr lang="en-US" dirty="0" err="1"/>
              <a:t>HttpResponse</a:t>
            </a:r>
            <a:endParaRPr lang="ru-RU" dirty="0"/>
          </a:p>
          <a:p>
            <a:pPr>
              <a:lnSpc>
                <a:spcPct val="120000"/>
              </a:lnSpc>
              <a:buFont typeface="Wingdings" pitchFamily="2" charset="2"/>
              <a:buNone/>
            </a:pPr>
            <a:r>
              <a:rPr lang="en-US" dirty="0">
                <a:solidFill>
                  <a:srgbClr val="FFA333"/>
                </a:solidFill>
              </a:rPr>
              <a:t>def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hello</a:t>
            </a:r>
            <a:r>
              <a:rPr lang="en-US" dirty="0"/>
              <a:t>(request):</a:t>
            </a:r>
          </a:p>
          <a:p>
            <a:pPr>
              <a:lnSpc>
                <a:spcPct val="85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dirty="0"/>
              <a:t>    </a:t>
            </a:r>
            <a:r>
              <a:rPr lang="en-US" dirty="0">
                <a:solidFill>
                  <a:srgbClr val="FFA333"/>
                </a:solidFill>
              </a:rPr>
              <a:t>return</a:t>
            </a:r>
            <a:r>
              <a:rPr lang="en-US" dirty="0"/>
              <a:t> </a:t>
            </a:r>
            <a:r>
              <a:rPr lang="en-US" dirty="0" err="1"/>
              <a:t>HttpResponse</a:t>
            </a:r>
            <a:r>
              <a:rPr lang="en-US" dirty="0"/>
              <a:t>(</a:t>
            </a:r>
            <a:r>
              <a:rPr lang="en-US" dirty="0">
                <a:solidFill>
                  <a:srgbClr val="09DB18"/>
                </a:solidFill>
              </a:rPr>
              <a:t>'Hello, world!'</a:t>
            </a:r>
            <a:r>
              <a:rPr lang="en-US" dirty="0"/>
              <a:t>)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ru-RU" dirty="0"/>
              <a:t>Необходимо сообщить </a:t>
            </a:r>
            <a:r>
              <a:rPr lang="en-US" dirty="0" err="1"/>
              <a:t>Django</a:t>
            </a:r>
            <a:r>
              <a:rPr lang="en-US" dirty="0"/>
              <a:t>,</a:t>
            </a:r>
            <a:r>
              <a:rPr lang="ru-RU" dirty="0"/>
              <a:t> что при некотором </a:t>
            </a:r>
            <a:r>
              <a:rPr lang="en-US" dirty="0"/>
              <a:t>URL </a:t>
            </a:r>
            <a:r>
              <a:rPr lang="ru-RU" dirty="0"/>
              <a:t>должно активироваться представление </a:t>
            </a:r>
            <a:r>
              <a:rPr lang="en-US" dirty="0"/>
              <a:t>hello.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Конфигурация </a:t>
            </a:r>
            <a:r>
              <a:rPr lang="en-US"/>
              <a:t>URL</a:t>
            </a:r>
            <a:endParaRPr lang="ru-RU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00213"/>
            <a:ext cx="9144000" cy="5157787"/>
          </a:xfrm>
        </p:spPr>
        <p:txBody>
          <a:bodyPr/>
          <a:lstStyle/>
          <a:p>
            <a:r>
              <a:rPr lang="ru-RU"/>
              <a:t>Это оглавление сайта.</a:t>
            </a:r>
          </a:p>
          <a:p>
            <a:r>
              <a:rPr lang="ru-RU"/>
              <a:t>В </a:t>
            </a:r>
            <a:r>
              <a:rPr lang="en-US"/>
              <a:t>urls(</a:t>
            </a:r>
            <a:r>
              <a:rPr lang="ru-RU"/>
              <a:t>без комментариев</a:t>
            </a:r>
            <a:r>
              <a:rPr lang="en-US"/>
              <a:t>): </a:t>
            </a:r>
          </a:p>
          <a:p>
            <a:pPr>
              <a:buFont typeface="Wingdings" pitchFamily="2" charset="2"/>
              <a:buNone/>
            </a:pPr>
            <a:r>
              <a:rPr lang="en-US"/>
              <a:t>   </a:t>
            </a:r>
            <a:r>
              <a:rPr lang="ru-RU"/>
              <a:t>from django.conf.urls.defaults import * </a:t>
            </a:r>
            <a:endParaRPr lang="en-US"/>
          </a:p>
          <a:p>
            <a:pPr>
              <a:buFont typeface="Wingdings" pitchFamily="2" charset="2"/>
              <a:buNone/>
            </a:pPr>
            <a:r>
              <a:rPr lang="en-US"/>
              <a:t>   </a:t>
            </a:r>
            <a:r>
              <a:rPr lang="ru-RU"/>
              <a:t>urlpatterns = patterns('', ) </a:t>
            </a:r>
          </a:p>
          <a:p>
            <a:r>
              <a:rPr lang="ru-RU"/>
              <a:t>Привязка для представления </a:t>
            </a:r>
            <a:r>
              <a:rPr lang="en-US"/>
              <a:t>hello:</a:t>
            </a:r>
          </a:p>
          <a:p>
            <a:pPr>
              <a:buFont typeface="Wingdings" pitchFamily="2" charset="2"/>
              <a:buNone/>
            </a:pPr>
            <a:r>
              <a:rPr lang="en-US"/>
              <a:t>   </a:t>
            </a:r>
            <a:r>
              <a:rPr lang="ru-RU"/>
              <a:t>from django.conf.urls.defaults import * </a:t>
            </a:r>
            <a:endParaRPr lang="en-US"/>
          </a:p>
          <a:p>
            <a:pPr>
              <a:buFont typeface="Wingdings" pitchFamily="2" charset="2"/>
              <a:buNone/>
            </a:pPr>
            <a:r>
              <a:rPr lang="en-US"/>
              <a:t>   </a:t>
            </a:r>
            <a:r>
              <a:rPr lang="ru-RU"/>
              <a:t>from mysite.views import hello </a:t>
            </a:r>
            <a:endParaRPr lang="en-US"/>
          </a:p>
          <a:p>
            <a:pPr>
              <a:buFont typeface="Wingdings" pitchFamily="2" charset="2"/>
              <a:buNone/>
            </a:pPr>
            <a:r>
              <a:rPr lang="en-US"/>
              <a:t>   </a:t>
            </a:r>
            <a:r>
              <a:rPr lang="ru-RU"/>
              <a:t>urlpatterns = patterns('', ('^hello/$', hello), )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>
          <a:xfrm>
            <a:off x="1403350" y="0"/>
            <a:ext cx="6938963" cy="1527175"/>
          </a:xfrm>
        </p:spPr>
        <p:txBody>
          <a:bodyPr/>
          <a:lstStyle/>
          <a:p>
            <a:r>
              <a:rPr lang="ru-RU" b="1">
                <a:solidFill>
                  <a:schemeClr val="tx1"/>
                </a:solidFill>
              </a:rPr>
              <a:t>Шаблоны</a:t>
            </a:r>
          </a:p>
        </p:txBody>
      </p:sp>
      <p:sp>
        <p:nvSpPr>
          <p:cNvPr id="25603" name="Содержимое 2"/>
          <p:cNvSpPr>
            <a:spLocks noGrp="1"/>
          </p:cNvSpPr>
          <p:nvPr>
            <p:ph idx="1"/>
          </p:nvPr>
        </p:nvSpPr>
        <p:spPr>
          <a:xfrm>
            <a:off x="395288" y="1268413"/>
            <a:ext cx="8748712" cy="558958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000" dirty="0"/>
              <a:t>&lt;html&gt;</a:t>
            </a:r>
            <a:endParaRPr lang="ru-RU" sz="2000" dirty="0"/>
          </a:p>
          <a:p>
            <a:pPr>
              <a:buFont typeface="Wingdings" pitchFamily="2" charset="2"/>
              <a:buNone/>
            </a:pPr>
            <a:r>
              <a:rPr lang="en-US" sz="2000" dirty="0"/>
              <a:t>&lt;head&gt;&lt;title&gt;Ordering notice&lt;/title&gt;&lt;/head&gt; </a:t>
            </a:r>
            <a:endParaRPr lang="ru-RU" sz="2000" dirty="0"/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en-US" sz="2000" dirty="0"/>
              <a:t>&lt;body&gt;</a:t>
            </a:r>
            <a:endParaRPr lang="ru-RU" sz="2000" dirty="0"/>
          </a:p>
          <a:p>
            <a:pPr>
              <a:buFont typeface="Wingdings" pitchFamily="2" charset="2"/>
              <a:buNone/>
            </a:pPr>
            <a:r>
              <a:rPr lang="en-US" sz="2000" dirty="0"/>
              <a:t> &lt;h1&gt;Ordering notice&lt;/h1&gt; </a:t>
            </a:r>
            <a:endParaRPr lang="ru-RU" sz="2000" dirty="0"/>
          </a:p>
          <a:p>
            <a:pPr>
              <a:buFont typeface="Wingdings" pitchFamily="2" charset="2"/>
              <a:buNone/>
            </a:pPr>
            <a:r>
              <a:rPr lang="en-US" sz="2000" dirty="0"/>
              <a:t>&lt;p&gt;Dear {{ </a:t>
            </a:r>
            <a:r>
              <a:rPr lang="en-US" sz="2000" dirty="0" err="1"/>
              <a:t>person_name</a:t>
            </a:r>
            <a:r>
              <a:rPr lang="en-US" sz="2000" dirty="0"/>
              <a:t> }},&lt;/p&gt;</a:t>
            </a:r>
            <a:endParaRPr lang="ru-RU" sz="2000" dirty="0"/>
          </a:p>
          <a:p>
            <a:pPr>
              <a:buFont typeface="Wingdings" pitchFamily="2" charset="2"/>
              <a:buNone/>
            </a:pPr>
            <a:r>
              <a:rPr lang="en-US" sz="2000" dirty="0"/>
              <a:t>&lt;p&gt;</a:t>
            </a:r>
            <a:r>
              <a:rPr lang="ru-RU" sz="2000" dirty="0"/>
              <a:t> </a:t>
            </a:r>
            <a:r>
              <a:rPr lang="en-US" sz="2000" dirty="0"/>
              <a:t>Thanks for placing an order from {{ company }}. It's scheduled to ship on {{ </a:t>
            </a:r>
            <a:r>
              <a:rPr lang="en-US" sz="2000" dirty="0" err="1"/>
              <a:t>ship_date|date</a:t>
            </a:r>
            <a:r>
              <a:rPr lang="en-US" sz="2000" dirty="0"/>
              <a:t>:"F j, Y" }}.&lt;/p&gt; </a:t>
            </a:r>
            <a:endParaRPr lang="ru-RU" sz="2000" dirty="0"/>
          </a:p>
          <a:p>
            <a:pPr>
              <a:buFont typeface="Wingdings" pitchFamily="2" charset="2"/>
              <a:buNone/>
            </a:pPr>
            <a:r>
              <a:rPr lang="en-US" sz="2000" dirty="0"/>
              <a:t>&lt;</a:t>
            </a:r>
            <a:r>
              <a:rPr lang="en-US" sz="2000" dirty="0" err="1"/>
              <a:t>ul</a:t>
            </a:r>
            <a:r>
              <a:rPr lang="en-US" sz="2000" dirty="0"/>
              <a:t>&gt; </a:t>
            </a:r>
            <a:endParaRPr lang="ru-RU" sz="2000" dirty="0"/>
          </a:p>
          <a:p>
            <a:pPr>
              <a:buFont typeface="Wingdings" pitchFamily="2" charset="2"/>
              <a:buNone/>
            </a:pPr>
            <a:r>
              <a:rPr lang="en-US" sz="2000" dirty="0"/>
              <a:t>{% for item in </a:t>
            </a:r>
            <a:r>
              <a:rPr lang="en-US" sz="2000" dirty="0" err="1"/>
              <a:t>item_list</a:t>
            </a:r>
            <a:r>
              <a:rPr lang="en-US" sz="2000" dirty="0"/>
              <a:t> %} </a:t>
            </a:r>
            <a:endParaRPr lang="ru-RU" sz="2000" dirty="0"/>
          </a:p>
          <a:p>
            <a:pPr>
              <a:buFont typeface="Wingdings" pitchFamily="2" charset="2"/>
              <a:buNone/>
            </a:pPr>
            <a:r>
              <a:rPr lang="ru-RU" sz="2000" dirty="0"/>
              <a:t>    </a:t>
            </a:r>
            <a:r>
              <a:rPr lang="en-US" sz="2000" dirty="0"/>
              <a:t>&lt;</a:t>
            </a:r>
            <a:r>
              <a:rPr lang="en-US" sz="2000" dirty="0" err="1"/>
              <a:t>li</a:t>
            </a:r>
            <a:r>
              <a:rPr lang="en-US" sz="2000" dirty="0"/>
              <a:t>&gt;{{ item }}&lt;/</a:t>
            </a:r>
            <a:r>
              <a:rPr lang="en-US" sz="2000" dirty="0" err="1"/>
              <a:t>li</a:t>
            </a:r>
            <a:r>
              <a:rPr lang="en-US" sz="2000" dirty="0"/>
              <a:t>&gt; </a:t>
            </a:r>
            <a:endParaRPr lang="ru-RU" sz="2000" dirty="0"/>
          </a:p>
          <a:p>
            <a:pPr>
              <a:buFont typeface="Wingdings" pitchFamily="2" charset="2"/>
              <a:buNone/>
            </a:pPr>
            <a:r>
              <a:rPr lang="en-US" sz="2000" dirty="0"/>
              <a:t>{% </a:t>
            </a:r>
            <a:r>
              <a:rPr lang="en-US" sz="2000" dirty="0" err="1"/>
              <a:t>endfor</a:t>
            </a:r>
            <a:r>
              <a:rPr lang="en-US" sz="2000" dirty="0"/>
              <a:t> %} </a:t>
            </a:r>
            <a:endParaRPr lang="ru-RU" sz="2000" dirty="0"/>
          </a:p>
          <a:p>
            <a:pPr>
              <a:buFont typeface="Wingdings" pitchFamily="2" charset="2"/>
              <a:buNone/>
            </a:pPr>
            <a:r>
              <a:rPr lang="en-US" sz="2000" dirty="0"/>
              <a:t>&lt;</a:t>
            </a:r>
            <a:r>
              <a:rPr lang="ru-RU" sz="2000" dirty="0"/>
              <a:t>/</a:t>
            </a:r>
            <a:r>
              <a:rPr lang="en-US" sz="2000" dirty="0" err="1"/>
              <a:t>ul</a:t>
            </a:r>
            <a:r>
              <a:rPr lang="en-US" sz="2000" dirty="0"/>
              <a:t>&gt; </a:t>
            </a:r>
            <a:endParaRPr lang="ru-RU" sz="2000" dirty="0"/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en-US" sz="2000" dirty="0"/>
              <a:t>&lt;</a:t>
            </a:r>
            <a:r>
              <a:rPr lang="ru-RU" sz="2000" dirty="0"/>
              <a:t>/</a:t>
            </a:r>
            <a:r>
              <a:rPr lang="en-US" sz="2000" dirty="0"/>
              <a:t>body&gt;</a:t>
            </a:r>
            <a:endParaRPr lang="ru-RU" sz="2000" dirty="0"/>
          </a:p>
          <a:p>
            <a:pPr>
              <a:buFont typeface="Wingdings" pitchFamily="2" charset="2"/>
              <a:buNone/>
            </a:pPr>
            <a:r>
              <a:rPr lang="en-US" sz="2000" dirty="0"/>
              <a:t>&lt;/html&gt;</a:t>
            </a:r>
            <a:endParaRPr lang="ru-RU" sz="20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>
          <a:xfrm>
            <a:off x="1403350" y="0"/>
            <a:ext cx="7010400" cy="1527175"/>
          </a:xfrm>
        </p:spPr>
        <p:txBody>
          <a:bodyPr/>
          <a:lstStyle/>
          <a:p>
            <a:r>
              <a:rPr lang="ru-RU" b="1">
                <a:solidFill>
                  <a:schemeClr val="tx1"/>
                </a:solidFill>
              </a:rPr>
              <a:t>Шаблоны</a:t>
            </a:r>
          </a:p>
        </p:txBody>
      </p:sp>
      <p:sp>
        <p:nvSpPr>
          <p:cNvPr id="26627" name="Содержимое 2"/>
          <p:cNvSpPr>
            <a:spLocks noGrp="1"/>
          </p:cNvSpPr>
          <p:nvPr>
            <p:ph idx="1"/>
          </p:nvPr>
        </p:nvSpPr>
        <p:spPr>
          <a:xfrm>
            <a:off x="0" y="1628775"/>
            <a:ext cx="9144000" cy="5229225"/>
          </a:xfrm>
        </p:spPr>
        <p:txBody>
          <a:bodyPr/>
          <a:lstStyle/>
          <a:p>
            <a:r>
              <a:rPr lang="ru-RU"/>
              <a:t>Информация, которая передается шаблону для отображения, называется </a:t>
            </a:r>
            <a:r>
              <a:rPr lang="ru-RU" i="1" u="sng">
                <a:solidFill>
                  <a:schemeClr val="tx1"/>
                </a:solidFill>
              </a:rPr>
              <a:t>контекстом</a:t>
            </a:r>
            <a:r>
              <a:rPr lang="ru-RU"/>
              <a:t>.  Объект </a:t>
            </a:r>
            <a:r>
              <a:rPr lang="en-US"/>
              <a:t>Context </a:t>
            </a:r>
            <a:r>
              <a:rPr lang="ru-RU"/>
              <a:t>похож на словарь. Контекст заполняется либо автоматически(добавление - </a:t>
            </a:r>
            <a:r>
              <a:rPr lang="en-US"/>
              <a:t>extra_context</a:t>
            </a:r>
            <a:r>
              <a:rPr lang="ru-RU"/>
              <a:t>), либо самостоятельно(метод </a:t>
            </a:r>
            <a:r>
              <a:rPr lang="en-US"/>
              <a:t>render,</a:t>
            </a:r>
            <a:r>
              <a:rPr lang="ru-RU"/>
              <a:t> вспомогательная функция </a:t>
            </a:r>
            <a:r>
              <a:rPr lang="en-US"/>
              <a:t>render_response</a:t>
            </a:r>
            <a:r>
              <a:rPr lang="ru-RU"/>
              <a:t>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1403350" y="0"/>
            <a:ext cx="7010400" cy="1527175"/>
          </a:xfrm>
        </p:spPr>
        <p:txBody>
          <a:bodyPr/>
          <a:lstStyle/>
          <a:p>
            <a:r>
              <a:rPr lang="ru-RU" b="1">
                <a:solidFill>
                  <a:schemeClr val="tx1"/>
                </a:solidFill>
              </a:rPr>
              <a:t>Шаблоны</a:t>
            </a:r>
          </a:p>
        </p:txBody>
      </p:sp>
      <p:sp>
        <p:nvSpPr>
          <p:cNvPr id="27651" name="Содержимое 2"/>
          <p:cNvSpPr>
            <a:spLocks noGrp="1"/>
          </p:cNvSpPr>
          <p:nvPr>
            <p:ph idx="1"/>
          </p:nvPr>
        </p:nvSpPr>
        <p:spPr>
          <a:xfrm>
            <a:off x="0" y="1700213"/>
            <a:ext cx="9144000" cy="515778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&gt;&gt;&gt; </a:t>
            </a:r>
            <a:r>
              <a:rPr lang="en-US" dirty="0">
                <a:solidFill>
                  <a:srgbClr val="FFA333"/>
                </a:solidFill>
              </a:rPr>
              <a:t>from</a:t>
            </a:r>
            <a:r>
              <a:rPr lang="en-US" dirty="0"/>
              <a:t> </a:t>
            </a:r>
            <a:r>
              <a:rPr lang="en-US" dirty="0" err="1"/>
              <a:t>django.template</a:t>
            </a:r>
            <a:r>
              <a:rPr lang="en-US" dirty="0"/>
              <a:t> </a:t>
            </a:r>
            <a:r>
              <a:rPr lang="en-US" dirty="0">
                <a:solidFill>
                  <a:srgbClr val="FFA333"/>
                </a:solidFill>
              </a:rPr>
              <a:t>import</a:t>
            </a:r>
            <a:r>
              <a:rPr lang="en-US" dirty="0"/>
              <a:t> Context, Template </a:t>
            </a:r>
            <a:endParaRPr lang="ru-RU" dirty="0"/>
          </a:p>
          <a:p>
            <a:pPr>
              <a:buFont typeface="Wingdings" pitchFamily="2" charset="2"/>
              <a:buNone/>
            </a:pPr>
            <a:r>
              <a:rPr lang="en-US" dirty="0"/>
              <a:t>&gt;&gt;&gt; t = Template('My name is {{ name }}.') </a:t>
            </a:r>
            <a:endParaRPr lang="ru-RU" dirty="0"/>
          </a:p>
          <a:p>
            <a:pPr>
              <a:buFont typeface="Wingdings" pitchFamily="2" charset="2"/>
              <a:buNone/>
            </a:pPr>
            <a:r>
              <a:rPr lang="en-US" dirty="0"/>
              <a:t>&gt;&gt;&gt; c = Context({'name': '</a:t>
            </a:r>
            <a:r>
              <a:rPr lang="en-US" dirty="0" err="1"/>
              <a:t>Stephane</a:t>
            </a:r>
            <a:r>
              <a:rPr lang="en-US" dirty="0"/>
              <a:t>'}) </a:t>
            </a:r>
            <a:endParaRPr lang="ru-RU" dirty="0"/>
          </a:p>
          <a:p>
            <a:pPr>
              <a:buFont typeface="Wingdings" pitchFamily="2" charset="2"/>
              <a:buNone/>
            </a:pPr>
            <a:r>
              <a:rPr lang="en-US" dirty="0"/>
              <a:t>&gt;&gt;&gt; </a:t>
            </a:r>
            <a:r>
              <a:rPr lang="en-US" dirty="0" err="1"/>
              <a:t>t.render</a:t>
            </a:r>
            <a:r>
              <a:rPr lang="en-US" dirty="0"/>
              <a:t>(c) </a:t>
            </a:r>
            <a:endParaRPr lang="ru-RU" dirty="0"/>
          </a:p>
          <a:p>
            <a:pPr>
              <a:buFont typeface="Wingdings" pitchFamily="2" charset="2"/>
              <a:buNone/>
            </a:pPr>
            <a:r>
              <a:rPr lang="en-US" dirty="0" err="1">
                <a:solidFill>
                  <a:srgbClr val="1E00F8"/>
                </a:solidFill>
              </a:rPr>
              <a:t>u'My</a:t>
            </a:r>
            <a:r>
              <a:rPr lang="en-US" dirty="0">
                <a:solidFill>
                  <a:srgbClr val="1E00F8"/>
                </a:solidFill>
              </a:rPr>
              <a:t> name is </a:t>
            </a:r>
            <a:r>
              <a:rPr lang="en-US" dirty="0" err="1">
                <a:solidFill>
                  <a:srgbClr val="1E00F8"/>
                </a:solidFill>
              </a:rPr>
              <a:t>Stephane</a:t>
            </a:r>
            <a:r>
              <a:rPr lang="en-US" dirty="0">
                <a:solidFill>
                  <a:srgbClr val="1E00F8"/>
                </a:solidFill>
              </a:rPr>
              <a:t>.'</a:t>
            </a:r>
            <a:endParaRPr lang="ru-RU" dirty="0">
              <a:solidFill>
                <a:srgbClr val="1E00F8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/>
          </p:cNvSpPr>
          <p:nvPr>
            <p:ph type="title"/>
          </p:nvPr>
        </p:nvSpPr>
        <p:spPr>
          <a:xfrm>
            <a:off x="1403350" y="0"/>
            <a:ext cx="7010400" cy="1527175"/>
          </a:xfrm>
        </p:spPr>
        <p:txBody>
          <a:bodyPr/>
          <a:lstStyle/>
          <a:p>
            <a:r>
              <a:rPr lang="ru-RU" b="1">
                <a:solidFill>
                  <a:schemeClr val="tx1"/>
                </a:solidFill>
              </a:rPr>
              <a:t>Шаблоны</a:t>
            </a:r>
          </a:p>
        </p:txBody>
      </p:sp>
      <p:sp>
        <p:nvSpPr>
          <p:cNvPr id="28675" name="Содержимое 2"/>
          <p:cNvSpPr>
            <a:spLocks noGrp="1"/>
          </p:cNvSpPr>
          <p:nvPr>
            <p:ph idx="1"/>
          </p:nvPr>
        </p:nvSpPr>
        <p:spPr>
          <a:xfrm>
            <a:off x="0" y="1557338"/>
            <a:ext cx="9144000" cy="530066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600">
                <a:solidFill>
                  <a:srgbClr val="FFC000"/>
                </a:solidFill>
              </a:rPr>
              <a:t>from</a:t>
            </a:r>
            <a:r>
              <a:rPr lang="en-US" sz="2600"/>
              <a:t> django.template </a:t>
            </a:r>
            <a:r>
              <a:rPr lang="en-US" sz="2600">
                <a:solidFill>
                  <a:srgbClr val="FFC000"/>
                </a:solidFill>
              </a:rPr>
              <a:t>import</a:t>
            </a:r>
            <a:r>
              <a:rPr lang="en-US" sz="2600"/>
              <a:t> Template, Context</a:t>
            </a:r>
            <a:endParaRPr lang="ru-RU" sz="2600"/>
          </a:p>
          <a:p>
            <a:pPr>
              <a:buFont typeface="Wingdings" pitchFamily="2" charset="2"/>
              <a:buNone/>
            </a:pPr>
            <a:r>
              <a:rPr lang="en-US" sz="2600">
                <a:solidFill>
                  <a:srgbClr val="FFC000"/>
                </a:solidFill>
              </a:rPr>
              <a:t>from</a:t>
            </a:r>
            <a:r>
              <a:rPr lang="en-US" sz="2600"/>
              <a:t> django.http </a:t>
            </a:r>
            <a:r>
              <a:rPr lang="en-US" sz="2600">
                <a:solidFill>
                  <a:srgbClr val="FFC000"/>
                </a:solidFill>
              </a:rPr>
              <a:t>import</a:t>
            </a:r>
            <a:r>
              <a:rPr lang="en-US" sz="2600"/>
              <a:t> HttpResponse </a:t>
            </a:r>
            <a:endParaRPr lang="ru-RU" sz="2600"/>
          </a:p>
          <a:p>
            <a:pPr>
              <a:buFont typeface="Wingdings" pitchFamily="2" charset="2"/>
              <a:buNone/>
            </a:pPr>
            <a:r>
              <a:rPr lang="en-US" sz="2600">
                <a:solidFill>
                  <a:srgbClr val="FFC000"/>
                </a:solidFill>
              </a:rPr>
              <a:t>import</a:t>
            </a:r>
            <a:r>
              <a:rPr lang="en-US" sz="2600"/>
              <a:t> datetime </a:t>
            </a:r>
            <a:endParaRPr lang="ru-RU" sz="2600"/>
          </a:p>
          <a:p>
            <a:pPr>
              <a:buFont typeface="Wingdings" pitchFamily="2" charset="2"/>
              <a:buNone/>
            </a:pPr>
            <a:r>
              <a:rPr lang="en-US" sz="2600">
                <a:solidFill>
                  <a:srgbClr val="FFC000"/>
                </a:solidFill>
              </a:rPr>
              <a:t>def</a:t>
            </a:r>
            <a:r>
              <a:rPr lang="en-US" sz="2600"/>
              <a:t> </a:t>
            </a:r>
            <a:r>
              <a:rPr lang="en-US" sz="2600">
                <a:solidFill>
                  <a:srgbClr val="2900F4"/>
                </a:solidFill>
              </a:rPr>
              <a:t>current_datetime</a:t>
            </a:r>
            <a:r>
              <a:rPr lang="en-US" sz="2600"/>
              <a:t>(request): </a:t>
            </a:r>
            <a:endParaRPr lang="ru-RU" sz="2600"/>
          </a:p>
          <a:p>
            <a:pPr>
              <a:buFont typeface="Wingdings" pitchFamily="2" charset="2"/>
              <a:buNone/>
            </a:pPr>
            <a:r>
              <a:rPr lang="ru-RU" sz="2600"/>
              <a:t>    </a:t>
            </a:r>
            <a:r>
              <a:rPr lang="en-US" sz="2600"/>
              <a:t>now = datetime.datetime.now() </a:t>
            </a:r>
            <a:endParaRPr lang="ru-RU" sz="2600"/>
          </a:p>
          <a:p>
            <a:pPr>
              <a:buFont typeface="Wingdings" pitchFamily="2" charset="2"/>
              <a:buNone/>
            </a:pPr>
            <a:r>
              <a:rPr lang="ru-RU" sz="2600"/>
              <a:t>    </a:t>
            </a:r>
            <a:r>
              <a:rPr lang="en-US" sz="2600"/>
              <a:t>fp = open('/home/djangouser/templates/mytemplate.html') </a:t>
            </a:r>
            <a:endParaRPr lang="ru-RU" sz="2600"/>
          </a:p>
          <a:p>
            <a:pPr>
              <a:buFont typeface="Wingdings" pitchFamily="2" charset="2"/>
              <a:buNone/>
            </a:pPr>
            <a:r>
              <a:rPr lang="ru-RU" sz="2600"/>
              <a:t>    </a:t>
            </a:r>
            <a:r>
              <a:rPr lang="en-US" sz="2600"/>
              <a:t>t = Template(fp.read()) </a:t>
            </a:r>
            <a:endParaRPr lang="ru-RU" sz="2600"/>
          </a:p>
          <a:p>
            <a:pPr>
              <a:buFont typeface="Wingdings" pitchFamily="2" charset="2"/>
              <a:buNone/>
            </a:pPr>
            <a:r>
              <a:rPr lang="ru-RU" sz="2600"/>
              <a:t>    </a:t>
            </a:r>
            <a:r>
              <a:rPr lang="en-US" sz="2600"/>
              <a:t>fp.close() </a:t>
            </a:r>
            <a:endParaRPr lang="ru-RU" sz="2600"/>
          </a:p>
          <a:p>
            <a:pPr>
              <a:buFont typeface="Wingdings" pitchFamily="2" charset="2"/>
              <a:buNone/>
            </a:pPr>
            <a:r>
              <a:rPr lang="ru-RU" sz="2600"/>
              <a:t>    </a:t>
            </a:r>
            <a:r>
              <a:rPr lang="en-US" sz="2600"/>
              <a:t>html = t.render(Context({'current_date': now}))</a:t>
            </a:r>
            <a:endParaRPr lang="ru-RU" sz="2600"/>
          </a:p>
          <a:p>
            <a:pPr>
              <a:buFont typeface="Wingdings" pitchFamily="2" charset="2"/>
              <a:buNone/>
            </a:pPr>
            <a:r>
              <a:rPr lang="ru-RU" sz="2600"/>
              <a:t>    </a:t>
            </a:r>
            <a:r>
              <a:rPr lang="en-US" sz="2600">
                <a:solidFill>
                  <a:srgbClr val="FFC000"/>
                </a:solidFill>
              </a:rPr>
              <a:t>return</a:t>
            </a:r>
            <a:r>
              <a:rPr lang="en-US" sz="2600"/>
              <a:t> HttpResponse(html)</a:t>
            </a:r>
            <a:endParaRPr lang="ru-RU" sz="26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Заголовок 1"/>
          <p:cNvSpPr>
            <a:spLocks noGrp="1"/>
          </p:cNvSpPr>
          <p:nvPr>
            <p:ph type="title"/>
          </p:nvPr>
        </p:nvSpPr>
        <p:spPr>
          <a:xfrm>
            <a:off x="1403350" y="0"/>
            <a:ext cx="7010400" cy="1527175"/>
          </a:xfrm>
        </p:spPr>
        <p:txBody>
          <a:bodyPr/>
          <a:lstStyle/>
          <a:p>
            <a:r>
              <a:rPr lang="ru-RU" b="1">
                <a:solidFill>
                  <a:schemeClr val="tx1"/>
                </a:solidFill>
              </a:rPr>
              <a:t>Шаблоны</a:t>
            </a:r>
          </a:p>
        </p:txBody>
      </p:sp>
      <p:sp>
        <p:nvSpPr>
          <p:cNvPr id="29699" name="Содержимое 2"/>
          <p:cNvSpPr>
            <a:spLocks noGrp="1"/>
          </p:cNvSpPr>
          <p:nvPr>
            <p:ph idx="1"/>
          </p:nvPr>
        </p:nvSpPr>
        <p:spPr>
          <a:xfrm>
            <a:off x="0" y="1700213"/>
            <a:ext cx="9144000" cy="5157787"/>
          </a:xfrm>
        </p:spPr>
        <p:txBody>
          <a:bodyPr/>
          <a:lstStyle/>
          <a:p>
            <a:r>
              <a:rPr lang="ru-RU" dirty="0"/>
              <a:t>Загрузка</a:t>
            </a:r>
          </a:p>
          <a:p>
            <a:pPr>
              <a:buFont typeface="Wingdings" pitchFamily="2" charset="2"/>
              <a:buNone/>
            </a:pPr>
            <a:r>
              <a:rPr lang="ru-RU" dirty="0"/>
              <a:t>В </a:t>
            </a:r>
            <a:r>
              <a:rPr lang="en-US" dirty="0"/>
              <a:t>settings.py:</a:t>
            </a:r>
            <a:endParaRPr lang="ru-RU" dirty="0"/>
          </a:p>
          <a:p>
            <a:pPr>
              <a:buFont typeface="Wingdings" pitchFamily="2" charset="2"/>
              <a:buNone/>
            </a:pPr>
            <a:r>
              <a:rPr lang="en-US" dirty="0"/>
              <a:t>TEMPLATE_DIRS = ( ‘G:/home/django/mysite/templates', )</a:t>
            </a:r>
          </a:p>
          <a:p>
            <a:pPr>
              <a:buFont typeface="Wingdings" pitchFamily="2" charset="2"/>
              <a:buNone/>
            </a:pPr>
            <a:r>
              <a:rPr lang="en-US" dirty="0">
                <a:solidFill>
                  <a:srgbClr val="FFC000"/>
                </a:solidFill>
              </a:rPr>
              <a:t>from</a:t>
            </a:r>
            <a:r>
              <a:rPr lang="en-US" dirty="0"/>
              <a:t> </a:t>
            </a:r>
            <a:r>
              <a:rPr lang="en-US" dirty="0" err="1"/>
              <a:t>django.template.loader</a:t>
            </a:r>
            <a:r>
              <a:rPr lang="en-US" dirty="0"/>
              <a:t> </a:t>
            </a:r>
            <a:r>
              <a:rPr lang="en-US" dirty="0">
                <a:solidFill>
                  <a:srgbClr val="FFC000"/>
                </a:solidFill>
              </a:rPr>
              <a:t>import</a:t>
            </a:r>
            <a:r>
              <a:rPr lang="en-US" dirty="0"/>
              <a:t> </a:t>
            </a:r>
            <a:r>
              <a:rPr lang="en-US" dirty="0" err="1"/>
              <a:t>get_template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>
                <a:solidFill>
                  <a:srgbClr val="FF0000"/>
                </a:solidFill>
              </a:rPr>
              <a:t>#...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    t = </a:t>
            </a:r>
            <a:r>
              <a:rPr lang="en-US" dirty="0" err="1"/>
              <a:t>get_template</a:t>
            </a:r>
            <a:r>
              <a:rPr lang="en-US" dirty="0"/>
              <a:t>('current_datetime.html')</a:t>
            </a:r>
          </a:p>
          <a:p>
            <a:pPr>
              <a:buFont typeface="Wingdings" pitchFamily="2" charset="2"/>
              <a:buNone/>
            </a:pPr>
            <a:r>
              <a:rPr lang="en-US" dirty="0">
                <a:solidFill>
                  <a:srgbClr val="FF0000"/>
                </a:solidFill>
              </a:rPr>
              <a:t>#...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Заголовок 1"/>
          <p:cNvSpPr>
            <a:spLocks noGrp="1"/>
          </p:cNvSpPr>
          <p:nvPr>
            <p:ph type="title"/>
          </p:nvPr>
        </p:nvSpPr>
        <p:spPr>
          <a:xfrm>
            <a:off x="1403350" y="0"/>
            <a:ext cx="7010400" cy="1527175"/>
          </a:xfrm>
        </p:spPr>
        <p:txBody>
          <a:bodyPr/>
          <a:lstStyle/>
          <a:p>
            <a:r>
              <a:rPr lang="ru-RU" b="1">
                <a:solidFill>
                  <a:schemeClr val="tx1"/>
                </a:solidFill>
              </a:rPr>
              <a:t>Шаблоны</a:t>
            </a:r>
          </a:p>
        </p:txBody>
      </p:sp>
      <p:sp>
        <p:nvSpPr>
          <p:cNvPr id="30723" name="Содержимое 2"/>
          <p:cNvSpPr>
            <a:spLocks noGrp="1"/>
          </p:cNvSpPr>
          <p:nvPr>
            <p:ph idx="1"/>
          </p:nvPr>
        </p:nvSpPr>
        <p:spPr>
          <a:xfrm>
            <a:off x="0" y="1628775"/>
            <a:ext cx="9144000" cy="5229225"/>
          </a:xfrm>
        </p:spPr>
        <p:txBody>
          <a:bodyPr/>
          <a:lstStyle/>
          <a:p>
            <a:r>
              <a:rPr lang="ru-RU" sz="2800" b="1" i="1" u="sng">
                <a:solidFill>
                  <a:schemeClr val="tx1"/>
                </a:solidFill>
              </a:rPr>
              <a:t>Тег </a:t>
            </a:r>
            <a:r>
              <a:rPr lang="en-US" sz="2800" b="1" i="1" u="sng">
                <a:solidFill>
                  <a:schemeClr val="tx1"/>
                </a:solidFill>
              </a:rPr>
              <a:t>Include</a:t>
            </a:r>
          </a:p>
          <a:p>
            <a:pPr>
              <a:buFont typeface="Wingdings" pitchFamily="2" charset="2"/>
              <a:buNone/>
            </a:pPr>
            <a:r>
              <a:rPr lang="en-US" sz="2800"/>
              <a:t>&lt;html&gt; &lt;body&gt; </a:t>
            </a:r>
            <a:endParaRPr lang="ru-RU" sz="2800"/>
          </a:p>
          <a:p>
            <a:pPr>
              <a:buFont typeface="Wingdings" pitchFamily="2" charset="2"/>
              <a:buNone/>
            </a:pPr>
            <a:r>
              <a:rPr lang="en-US" sz="2800"/>
              <a:t>{% include "includes/nav.html" %} </a:t>
            </a:r>
            <a:endParaRPr lang="ru-RU" sz="2800"/>
          </a:p>
          <a:p>
            <a:pPr>
              <a:buFont typeface="Wingdings" pitchFamily="2" charset="2"/>
              <a:buNone/>
            </a:pPr>
            <a:r>
              <a:rPr lang="en-US" sz="2800"/>
              <a:t>&lt;h1&gt;{{ title }}&lt;/h1&gt; </a:t>
            </a:r>
            <a:endParaRPr lang="ru-RU" sz="2800"/>
          </a:p>
          <a:p>
            <a:pPr>
              <a:buFont typeface="Wingdings" pitchFamily="2" charset="2"/>
              <a:buNone/>
            </a:pPr>
            <a:r>
              <a:rPr lang="en-US" sz="2800"/>
              <a:t>&lt;/body&gt; &lt;/html&gt;</a:t>
            </a:r>
            <a:endParaRPr lang="ru-RU" sz="2800"/>
          </a:p>
          <a:p>
            <a:r>
              <a:rPr lang="ru-RU" sz="2800" b="1" i="1" u="sng">
                <a:solidFill>
                  <a:schemeClr val="tx1"/>
                </a:solidFill>
              </a:rPr>
              <a:t>Наследование</a:t>
            </a:r>
          </a:p>
          <a:p>
            <a:pPr>
              <a:buFont typeface="Wingdings" pitchFamily="2" charset="2"/>
              <a:buNone/>
            </a:pPr>
            <a:r>
              <a:rPr lang="ru-RU" sz="2800"/>
              <a:t>Тег </a:t>
            </a:r>
            <a:r>
              <a:rPr lang="en-US" sz="2800"/>
              <a:t>{%block%} {% endblock %}</a:t>
            </a:r>
            <a:endParaRPr lang="ru-RU" sz="2800"/>
          </a:p>
          <a:p>
            <a:pPr>
              <a:buFont typeface="Wingdings" pitchFamily="2" charset="2"/>
              <a:buNone/>
            </a:pPr>
            <a:r>
              <a:rPr lang="en-US" sz="2800"/>
              <a:t>{% extends "base.html" %} – </a:t>
            </a:r>
            <a:r>
              <a:rPr lang="ru-RU" sz="2800"/>
              <a:t>«дочерность»</a:t>
            </a:r>
            <a:endParaRPr lang="ru-RU" sz="2800" b="1" i="1" u="sng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0"/>
            <a:ext cx="7620000" cy="1527175"/>
          </a:xfrm>
        </p:spPr>
        <p:txBody>
          <a:bodyPr/>
          <a:lstStyle/>
          <a:p>
            <a:r>
              <a:rPr lang="ru-RU" b="1">
                <a:solidFill>
                  <a:schemeClr val="hlink"/>
                </a:solidFill>
              </a:rPr>
              <a:t>Реляционные базы данных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28775"/>
            <a:ext cx="9144000" cy="522922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ru-RU" sz="2800"/>
              <a:t>Базы данных состоят из таблиц, где каждая таблица состоит из строк (например, записей, элементов, объектов) и столбцов (например, атрибутов, полей), напоминая своей организацией электронные таблицы. </a:t>
            </a:r>
            <a:endParaRPr lang="en-US" sz="2800"/>
          </a:p>
          <a:p>
            <a:pPr>
              <a:lnSpc>
                <a:spcPct val="85000"/>
              </a:lnSpc>
            </a:pPr>
            <a:r>
              <a:rPr lang="ru-RU" sz="2800"/>
              <a:t>Запросы к базе данных осуществляются с помощью языка </a:t>
            </a:r>
            <a:r>
              <a:rPr lang="en-US" sz="2800"/>
              <a:t>SQL(Structured Query language). </a:t>
            </a:r>
          </a:p>
          <a:p>
            <a:pPr>
              <a:lnSpc>
                <a:spcPct val="85000"/>
              </a:lnSpc>
            </a:pPr>
            <a:r>
              <a:rPr lang="ru-RU" sz="2800"/>
              <a:t>Платформа </a:t>
            </a:r>
            <a:r>
              <a:rPr lang="en-US" sz="2800"/>
              <a:t>Django</a:t>
            </a:r>
            <a:r>
              <a:rPr lang="ru-RU" sz="2800"/>
              <a:t> содержит мощную систему </a:t>
            </a:r>
            <a:r>
              <a:rPr lang="en-US" sz="2800"/>
              <a:t>ORM</a:t>
            </a:r>
            <a:r>
              <a:rPr lang="ru-RU" sz="2800"/>
              <a:t>, которая классы представляет как таблицы, объект - как отдельные строки внутри этих таблиц, а атрибуты объектов - как столбцы таблиц.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0"/>
            <a:ext cx="7010400" cy="1527175"/>
          </a:xfrm>
        </p:spPr>
        <p:txBody>
          <a:bodyPr/>
          <a:lstStyle/>
          <a:p>
            <a:r>
              <a:rPr lang="ru-RU" b="1" dirty="0">
                <a:solidFill>
                  <a:schemeClr val="bg2"/>
                </a:solidFill>
              </a:rPr>
              <a:t>Модели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628800"/>
            <a:ext cx="8604448" cy="5229200"/>
          </a:xfrm>
        </p:spPr>
        <p:txBody>
          <a:bodyPr/>
          <a:lstStyle/>
          <a:p>
            <a:pPr>
              <a:buNone/>
            </a:pPr>
            <a:r>
              <a:rPr lang="en-US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from </a:t>
            </a:r>
            <a:r>
              <a:rPr lang="en-US" sz="18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django.db</a:t>
            </a:r>
            <a:r>
              <a:rPr lang="en-US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import models </a:t>
            </a:r>
            <a:endParaRPr lang="ru-RU" sz="18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en-US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class Publisher(</a:t>
            </a:r>
            <a:r>
              <a:rPr lang="en-US" sz="18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models.Model</a:t>
            </a:r>
            <a:r>
              <a:rPr lang="en-US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): </a:t>
            </a:r>
            <a:endParaRPr lang="ru-RU" sz="18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ru-RU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   </a:t>
            </a:r>
            <a:r>
              <a:rPr lang="en-US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name = </a:t>
            </a:r>
            <a:r>
              <a:rPr lang="en-US" sz="18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models.CharField</a:t>
            </a:r>
            <a:r>
              <a:rPr lang="en-US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8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max_length</a:t>
            </a:r>
            <a:r>
              <a:rPr lang="en-US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=30) </a:t>
            </a:r>
            <a:endParaRPr lang="ru-RU" sz="18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ru-RU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   </a:t>
            </a:r>
            <a:r>
              <a:rPr lang="en-US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address = </a:t>
            </a:r>
            <a:r>
              <a:rPr lang="en-US" sz="18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models.CharField</a:t>
            </a:r>
            <a:r>
              <a:rPr lang="en-US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8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max_length</a:t>
            </a:r>
            <a:r>
              <a:rPr lang="en-US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=50) </a:t>
            </a:r>
            <a:endParaRPr lang="ru-RU" sz="18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ru-RU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   </a:t>
            </a:r>
            <a:r>
              <a:rPr lang="en-US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website = </a:t>
            </a:r>
            <a:r>
              <a:rPr lang="en-US" sz="18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models.URLField</a:t>
            </a:r>
            <a:r>
              <a:rPr lang="en-US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() </a:t>
            </a:r>
            <a:endParaRPr lang="ru-RU" sz="18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en-US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class Author(</a:t>
            </a:r>
            <a:r>
              <a:rPr lang="en-US" sz="18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models.Model</a:t>
            </a:r>
            <a:r>
              <a:rPr lang="en-US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): </a:t>
            </a:r>
            <a:endParaRPr lang="ru-RU" sz="18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ru-RU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   </a:t>
            </a:r>
            <a:r>
              <a:rPr lang="en-US" sz="18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first_name</a:t>
            </a:r>
            <a:r>
              <a:rPr lang="en-US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= </a:t>
            </a:r>
            <a:r>
              <a:rPr lang="en-US" sz="18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models.CharField</a:t>
            </a:r>
            <a:r>
              <a:rPr lang="en-US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8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max_length</a:t>
            </a:r>
            <a:r>
              <a:rPr lang="en-US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=30) </a:t>
            </a:r>
            <a:endParaRPr lang="ru-RU" sz="18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ru-RU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   </a:t>
            </a:r>
            <a:r>
              <a:rPr lang="en-US" sz="18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last_name</a:t>
            </a:r>
            <a:r>
              <a:rPr lang="en-US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= </a:t>
            </a:r>
            <a:r>
              <a:rPr lang="en-US" sz="18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models.CharField</a:t>
            </a:r>
            <a:r>
              <a:rPr lang="en-US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8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max_length</a:t>
            </a:r>
            <a:r>
              <a:rPr lang="en-US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=40) </a:t>
            </a:r>
            <a:endParaRPr lang="ru-RU" sz="18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ru-RU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   </a:t>
            </a:r>
            <a:r>
              <a:rPr lang="en-US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email = </a:t>
            </a:r>
            <a:r>
              <a:rPr lang="en-US" sz="18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models.EmailField</a:t>
            </a:r>
            <a:r>
              <a:rPr lang="en-US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() </a:t>
            </a:r>
            <a:endParaRPr lang="ru-RU" sz="18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en-US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class Book(</a:t>
            </a:r>
            <a:r>
              <a:rPr lang="en-US" sz="18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models.Model</a:t>
            </a:r>
            <a:r>
              <a:rPr lang="en-US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): </a:t>
            </a:r>
            <a:endParaRPr lang="ru-RU" sz="18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ru-RU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   </a:t>
            </a:r>
            <a:r>
              <a:rPr lang="en-US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title = </a:t>
            </a:r>
            <a:r>
              <a:rPr lang="en-US" sz="18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models.CharField</a:t>
            </a:r>
            <a:r>
              <a:rPr lang="en-US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8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max_length</a:t>
            </a:r>
            <a:r>
              <a:rPr lang="en-US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=100) </a:t>
            </a:r>
            <a:endParaRPr lang="ru-RU" sz="18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ru-RU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   </a:t>
            </a:r>
            <a:r>
              <a:rPr lang="en-US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authors = </a:t>
            </a:r>
            <a:r>
              <a:rPr lang="en-US" sz="18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models.ManyToManyField</a:t>
            </a:r>
            <a:r>
              <a:rPr lang="en-US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(Author) </a:t>
            </a:r>
            <a:r>
              <a:rPr lang="ru-RU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 </a:t>
            </a:r>
            <a:r>
              <a:rPr lang="en-US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#</a:t>
            </a:r>
            <a:r>
              <a:rPr lang="ru-RU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многие ко многим</a:t>
            </a:r>
          </a:p>
          <a:p>
            <a:pPr>
              <a:buNone/>
            </a:pPr>
            <a:r>
              <a:rPr lang="ru-RU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   </a:t>
            </a:r>
            <a:r>
              <a:rPr lang="en-US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publisher = </a:t>
            </a:r>
            <a:r>
              <a:rPr lang="en-US" sz="18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models.ForeignKey</a:t>
            </a:r>
            <a:r>
              <a:rPr lang="en-US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(Publisher) </a:t>
            </a:r>
            <a:r>
              <a:rPr lang="ru-RU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     </a:t>
            </a:r>
            <a:r>
              <a:rPr lang="en-US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#</a:t>
            </a:r>
            <a:r>
              <a:rPr lang="ru-RU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один ко многим</a:t>
            </a:r>
          </a:p>
          <a:p>
            <a:pPr>
              <a:buNone/>
            </a:pPr>
            <a:r>
              <a:rPr lang="ru-RU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   </a:t>
            </a:r>
            <a:r>
              <a:rPr lang="en-US" sz="18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publication_date</a:t>
            </a:r>
            <a:r>
              <a:rPr lang="en-US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= </a:t>
            </a:r>
            <a:r>
              <a:rPr lang="en-US" sz="18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models.DateField</a:t>
            </a:r>
            <a:r>
              <a:rPr lang="en-US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()</a:t>
            </a:r>
            <a:endParaRPr lang="ru-RU" sz="18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0"/>
            <a:ext cx="7010400" cy="1527175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Модели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5229200"/>
          </a:xfrm>
        </p:spPr>
        <p:txBody>
          <a:bodyPr/>
          <a:lstStyle/>
          <a:p>
            <a:r>
              <a:rPr lang="en-US" sz="26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MIDDLEWARE_CLASSES = ( #'</a:t>
            </a:r>
            <a:r>
              <a:rPr lang="en-US" sz="26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django.middleware.common.CommonMiddleware</a:t>
            </a:r>
            <a:r>
              <a:rPr lang="en-US" sz="26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', #'</a:t>
            </a:r>
            <a:r>
              <a:rPr lang="en-US" sz="26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django.contrib.sessions.middleware.SessionMiddleware</a:t>
            </a:r>
            <a:r>
              <a:rPr lang="en-US" sz="26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', </a:t>
            </a:r>
            <a:endParaRPr lang="ru-RU" sz="26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  <a:p>
            <a:r>
              <a:rPr lang="en-US" sz="26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#'</a:t>
            </a:r>
            <a:r>
              <a:rPr lang="en-US" sz="26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django.contrib.auth.middleware.AuthenticationMiddleware</a:t>
            </a:r>
            <a:r>
              <a:rPr lang="en-US" sz="26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', ) </a:t>
            </a:r>
            <a:endParaRPr lang="ru-RU" sz="26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  <a:p>
            <a:r>
              <a:rPr lang="en-US" sz="26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INSTALLED_APPS = ( #'</a:t>
            </a:r>
            <a:r>
              <a:rPr lang="en-US" sz="26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django.contrib.auth</a:t>
            </a:r>
            <a:r>
              <a:rPr lang="en-US" sz="26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', #'</a:t>
            </a:r>
            <a:r>
              <a:rPr lang="en-US" sz="26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django.contrib.contenttypes</a:t>
            </a:r>
            <a:r>
              <a:rPr lang="en-US" sz="26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', #'</a:t>
            </a:r>
            <a:r>
              <a:rPr lang="en-US" sz="26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django.contrib.sessions</a:t>
            </a:r>
            <a:r>
              <a:rPr lang="en-US" sz="26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', </a:t>
            </a:r>
            <a:endParaRPr lang="ru-RU" sz="26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  <a:p>
            <a:r>
              <a:rPr lang="en-US" sz="26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#'</a:t>
            </a:r>
            <a:r>
              <a:rPr lang="en-US" sz="26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django.contrib.sites</a:t>
            </a:r>
            <a:r>
              <a:rPr lang="en-US" sz="26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', </a:t>
            </a:r>
            <a:endParaRPr lang="ru-RU" sz="26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  <a:p>
            <a:r>
              <a:rPr lang="en-US" sz="26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'</a:t>
            </a:r>
            <a:r>
              <a:rPr lang="en-US" sz="26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mysite.books</a:t>
            </a:r>
            <a:r>
              <a:rPr lang="en-US" sz="26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', )</a:t>
            </a:r>
            <a:endParaRPr lang="ru-RU" sz="26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0"/>
            <a:ext cx="7010400" cy="1527175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Модели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5229200"/>
          </a:xfrm>
        </p:spPr>
        <p:txBody>
          <a:bodyPr/>
          <a:lstStyle/>
          <a:p>
            <a:r>
              <a:rPr lang="en-US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manage.py validate</a:t>
            </a:r>
            <a:r>
              <a:rPr lang="ru-RU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– корректность задания модели</a:t>
            </a:r>
          </a:p>
          <a:p>
            <a:r>
              <a:rPr lang="en-US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manage.py </a:t>
            </a:r>
            <a:r>
              <a:rPr lang="en-US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sqlall</a:t>
            </a:r>
            <a:r>
              <a:rPr lang="en-US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books</a:t>
            </a:r>
            <a:r>
              <a:rPr lang="ru-RU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– посмотреть, что передано в базу данных</a:t>
            </a:r>
          </a:p>
          <a:p>
            <a:r>
              <a:rPr lang="en-US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manage.py </a:t>
            </a:r>
            <a:r>
              <a:rPr lang="en-US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syncdb</a:t>
            </a:r>
            <a:r>
              <a:rPr lang="ru-RU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– синхронизация моделей с базой данных</a:t>
            </a: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0"/>
            <a:ext cx="7010400" cy="1527175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Модели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5229200"/>
          </a:xfrm>
        </p:spPr>
        <p:txBody>
          <a:bodyPr/>
          <a:lstStyle/>
          <a:p>
            <a:r>
              <a:rPr lang="en-US" sz="2400" dirty="0"/>
              <a:t>&gt;&gt;&gt; from </a:t>
            </a:r>
            <a:r>
              <a:rPr lang="en-US" sz="2400" dirty="0" err="1"/>
              <a:t>books.models</a:t>
            </a:r>
            <a:r>
              <a:rPr lang="en-US" sz="2400" dirty="0"/>
              <a:t> import Publisher</a:t>
            </a:r>
            <a:endParaRPr lang="ru-RU" sz="2400" dirty="0"/>
          </a:p>
          <a:p>
            <a:r>
              <a:rPr lang="en-US" sz="2400" dirty="0"/>
              <a:t>&gt;&gt;&gt; p1 = Publisher(name='Addison-Wesley', address='75 Arlington Street‘, website='http://www.apress.com/')</a:t>
            </a:r>
            <a:endParaRPr lang="ru-RU" sz="2400" dirty="0"/>
          </a:p>
          <a:p>
            <a:r>
              <a:rPr lang="en-US" sz="2400" dirty="0"/>
              <a:t>&gt;&gt;&gt; p1.save()</a:t>
            </a:r>
            <a:endParaRPr lang="ru-RU" sz="2400" dirty="0"/>
          </a:p>
          <a:p>
            <a:r>
              <a:rPr lang="en-US" sz="2400" dirty="0"/>
              <a:t>&gt;&gt;&gt; p2 = Publisher(name="O'Reilly", address='10 Fawcett St.‘, website='http://www.oreilly.com/')</a:t>
            </a:r>
            <a:endParaRPr lang="ru-RU" sz="2400" dirty="0"/>
          </a:p>
          <a:p>
            <a:r>
              <a:rPr lang="en-US" sz="2400" dirty="0"/>
              <a:t>&gt;&gt;&gt; p2.save()</a:t>
            </a:r>
            <a:endParaRPr lang="ru-RU" sz="2400" dirty="0"/>
          </a:p>
          <a:p>
            <a:r>
              <a:rPr lang="en-US" sz="2400" dirty="0"/>
              <a:t>&gt;&gt;&gt; </a:t>
            </a:r>
            <a:r>
              <a:rPr lang="en-US" sz="2400" dirty="0" err="1"/>
              <a:t>publisher_list</a:t>
            </a:r>
            <a:r>
              <a:rPr lang="en-US" sz="2400" dirty="0"/>
              <a:t> = </a:t>
            </a:r>
            <a:r>
              <a:rPr lang="en-US" sz="2400" dirty="0" err="1"/>
              <a:t>Publisher.objects.all</a:t>
            </a:r>
            <a:r>
              <a:rPr lang="en-US" sz="2400" dirty="0"/>
              <a:t>()</a:t>
            </a:r>
            <a:endParaRPr lang="ru-RU" sz="2400" dirty="0"/>
          </a:p>
          <a:p>
            <a:r>
              <a:rPr lang="en-US" sz="2400" dirty="0"/>
              <a:t>&gt;&gt;&gt; </a:t>
            </a:r>
            <a:r>
              <a:rPr lang="en-US" sz="2400" dirty="0" err="1"/>
              <a:t>publisher_list</a:t>
            </a:r>
            <a:endParaRPr lang="ru-RU" sz="2400" dirty="0"/>
          </a:p>
          <a:p>
            <a:r>
              <a:rPr lang="en-US" sz="2400" dirty="0"/>
              <a:t>[&lt;Publisher: Publisher object&gt;, &lt;Publisher: Publisher object&gt;]</a:t>
            </a:r>
          </a:p>
          <a:p>
            <a:endParaRPr lang="en-US" sz="2400" dirty="0"/>
          </a:p>
          <a:p>
            <a:r>
              <a:rPr lang="en-US" sz="2400" dirty="0" err="1"/>
              <a:t>Publisher_list</a:t>
            </a:r>
            <a:r>
              <a:rPr lang="en-US" sz="2400" dirty="0"/>
              <a:t> = </a:t>
            </a:r>
            <a:r>
              <a:rPr lang="en-US" sz="2400" dirty="0" err="1"/>
              <a:t>Publisher.objects.filter</a:t>
            </a:r>
            <a:r>
              <a:rPr lang="en-US" sz="2400" dirty="0"/>
              <a:t>(name = ‘O’Reilly’)</a:t>
            </a:r>
            <a:endParaRPr lang="ru-RU" sz="24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0"/>
            <a:ext cx="7010400" cy="1527175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Модели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5229200"/>
          </a:xfrm>
        </p:spPr>
        <p:txBody>
          <a:bodyPr/>
          <a:lstStyle/>
          <a:p>
            <a:r>
              <a:rPr lang="en-US" sz="2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class Author(</a:t>
            </a:r>
            <a:r>
              <a:rPr lang="en-US" sz="28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models.Model</a:t>
            </a:r>
            <a:r>
              <a:rPr lang="en-US" sz="2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): </a:t>
            </a:r>
            <a:endParaRPr lang="ru-RU" sz="28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  <a:p>
            <a:r>
              <a:rPr lang="en-US" sz="28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first_name</a:t>
            </a:r>
            <a:r>
              <a:rPr lang="en-US" sz="2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= </a:t>
            </a:r>
            <a:r>
              <a:rPr lang="en-US" sz="28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models.CharField</a:t>
            </a:r>
            <a:r>
              <a:rPr lang="en-US" sz="2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28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max_length</a:t>
            </a:r>
            <a:r>
              <a:rPr lang="en-US" sz="2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=30) </a:t>
            </a:r>
            <a:endParaRPr lang="ru-RU" sz="28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  <a:p>
            <a:r>
              <a:rPr lang="en-US" sz="28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last_name</a:t>
            </a:r>
            <a:r>
              <a:rPr lang="en-US" sz="2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= </a:t>
            </a:r>
            <a:r>
              <a:rPr lang="en-US" sz="28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models.CharField</a:t>
            </a:r>
            <a:r>
              <a:rPr lang="en-US" sz="2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28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max_length</a:t>
            </a:r>
            <a:r>
              <a:rPr lang="en-US" sz="2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=40) </a:t>
            </a:r>
            <a:endParaRPr lang="ru-RU" sz="28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  <a:p>
            <a:r>
              <a:rPr lang="en-US" sz="2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email = </a:t>
            </a:r>
            <a:r>
              <a:rPr lang="en-US" sz="28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models.EmailField</a:t>
            </a:r>
            <a:r>
              <a:rPr lang="en-US" sz="2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() </a:t>
            </a:r>
            <a:endParaRPr lang="ru-RU" sz="28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  <a:p>
            <a:r>
              <a:rPr lang="en-US" sz="2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def __</a:t>
            </a:r>
            <a:r>
              <a:rPr lang="en-US" sz="28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unicode</a:t>
            </a:r>
            <a:r>
              <a:rPr lang="en-US" sz="2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__(self): return '%s %s' % (</a:t>
            </a:r>
            <a:r>
              <a:rPr lang="en-US" sz="28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self.first_name</a:t>
            </a:r>
            <a:r>
              <a:rPr lang="en-US" sz="2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28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self.last_name</a:t>
            </a:r>
            <a:r>
              <a:rPr lang="en-US" sz="2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)</a:t>
            </a:r>
            <a:endParaRPr lang="ru-RU" sz="28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  <a:p>
            <a:r>
              <a:rPr lang="en-US" sz="2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&gt;&gt;&gt; from </a:t>
            </a:r>
            <a:r>
              <a:rPr lang="en-US" sz="28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books.models</a:t>
            </a:r>
            <a:r>
              <a:rPr lang="en-US" sz="2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import Author </a:t>
            </a:r>
            <a:endParaRPr lang="ru-RU" sz="28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  <a:p>
            <a:r>
              <a:rPr lang="en-US" sz="2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&gt;&gt;&gt; </a:t>
            </a:r>
            <a:r>
              <a:rPr lang="en-US" sz="28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author_list</a:t>
            </a:r>
            <a:r>
              <a:rPr lang="en-US" sz="2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= </a:t>
            </a:r>
            <a:r>
              <a:rPr lang="en-US" sz="28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Author.objects.all</a:t>
            </a:r>
            <a:r>
              <a:rPr lang="en-US" sz="2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() </a:t>
            </a:r>
            <a:endParaRPr lang="ru-RU" sz="28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  <a:p>
            <a:r>
              <a:rPr lang="en-US" sz="2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&gt;&gt;&gt; </a:t>
            </a:r>
            <a:r>
              <a:rPr lang="en-US" sz="280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author_list</a:t>
            </a:r>
            <a:r>
              <a:rPr lang="en-US" sz="2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[&lt;Author: Mark Twain&gt;</a:t>
            </a:r>
            <a:r>
              <a:rPr lang="en-US" sz="2800" dirty="0"/>
              <a:t>]</a:t>
            </a:r>
            <a:endParaRPr lang="ru-RU" sz="28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1"/>
          <p:cNvSpPr>
            <a:spLocks noGrp="1"/>
          </p:cNvSpPr>
          <p:nvPr>
            <p:ph type="title"/>
          </p:nvPr>
        </p:nvSpPr>
        <p:spPr>
          <a:xfrm>
            <a:off x="1403350" y="0"/>
            <a:ext cx="7010400" cy="1527175"/>
          </a:xfrm>
        </p:spPr>
        <p:txBody>
          <a:bodyPr/>
          <a:lstStyle/>
          <a:p>
            <a:r>
              <a:rPr lang="ru-RU" b="1">
                <a:solidFill>
                  <a:schemeClr val="tx1"/>
                </a:solidFill>
              </a:rPr>
              <a:t>Почему </a:t>
            </a:r>
            <a:r>
              <a:rPr lang="en-US" b="1">
                <a:solidFill>
                  <a:schemeClr val="tx1"/>
                </a:solidFill>
              </a:rPr>
              <a:t>Django?</a:t>
            </a:r>
            <a:endParaRPr lang="ru-RU" b="1">
              <a:solidFill>
                <a:schemeClr val="tx1"/>
              </a:solidFill>
            </a:endParaRPr>
          </a:p>
        </p:txBody>
      </p:sp>
      <p:sp>
        <p:nvSpPr>
          <p:cNvPr id="31747" name="Содержимое 2"/>
          <p:cNvSpPr>
            <a:spLocks noGrp="1"/>
          </p:cNvSpPr>
          <p:nvPr>
            <p:ph idx="1"/>
          </p:nvPr>
        </p:nvSpPr>
        <p:spPr>
          <a:xfrm>
            <a:off x="0" y="1557338"/>
            <a:ext cx="9324975" cy="5472112"/>
          </a:xfrm>
        </p:spPr>
        <p:txBody>
          <a:bodyPr/>
          <a:lstStyle/>
          <a:p>
            <a:pPr>
              <a:lnSpc>
                <a:spcPts val="2900"/>
              </a:lnSpc>
              <a:spcBef>
                <a:spcPct val="0"/>
              </a:spcBef>
            </a:pPr>
            <a:r>
              <a:rPr lang="en-US" sz="2400" dirty="0"/>
              <a:t>Python</a:t>
            </a:r>
          </a:p>
          <a:p>
            <a:pPr>
              <a:lnSpc>
                <a:spcPts val="2900"/>
              </a:lnSpc>
              <a:spcBef>
                <a:spcPct val="0"/>
              </a:spcBef>
            </a:pPr>
            <a:r>
              <a:rPr lang="ru-RU" sz="2400" dirty="0"/>
              <a:t>Бесплатность</a:t>
            </a:r>
          </a:p>
          <a:p>
            <a:pPr>
              <a:lnSpc>
                <a:spcPts val="2900"/>
              </a:lnSpc>
              <a:spcBef>
                <a:spcPct val="0"/>
              </a:spcBef>
            </a:pPr>
            <a:r>
              <a:rPr lang="ru-RU" sz="2400" dirty="0"/>
              <a:t>Разделение логики и представления</a:t>
            </a:r>
          </a:p>
          <a:p>
            <a:pPr>
              <a:lnSpc>
                <a:spcPts val="2900"/>
              </a:lnSpc>
              <a:spcBef>
                <a:spcPct val="0"/>
              </a:spcBef>
            </a:pPr>
            <a:r>
              <a:rPr lang="ru-RU" sz="2400" dirty="0"/>
              <a:t>Диспетчер URL </a:t>
            </a:r>
          </a:p>
          <a:p>
            <a:pPr>
              <a:lnSpc>
                <a:spcPts val="2900"/>
              </a:lnSpc>
              <a:spcBef>
                <a:spcPct val="0"/>
              </a:spcBef>
            </a:pPr>
            <a:r>
              <a:rPr lang="ru-RU" sz="2400" dirty="0" err="1"/>
              <a:t>Шаблонизатор</a:t>
            </a:r>
            <a:endParaRPr lang="ru-RU" sz="2400" dirty="0"/>
          </a:p>
          <a:p>
            <a:pPr>
              <a:lnSpc>
                <a:spcPts val="2900"/>
              </a:lnSpc>
              <a:spcBef>
                <a:spcPct val="0"/>
              </a:spcBef>
            </a:pPr>
            <a:r>
              <a:rPr lang="ru-RU" sz="2400" dirty="0"/>
              <a:t>ORM</a:t>
            </a:r>
          </a:p>
          <a:p>
            <a:pPr>
              <a:lnSpc>
                <a:spcPts val="2900"/>
              </a:lnSpc>
              <a:spcBef>
                <a:spcPct val="0"/>
              </a:spcBef>
            </a:pPr>
            <a:r>
              <a:rPr lang="ru-RU" sz="2400" dirty="0"/>
              <a:t>Интерфейс администратора</a:t>
            </a:r>
          </a:p>
          <a:p>
            <a:pPr>
              <a:lnSpc>
                <a:spcPts val="2900"/>
              </a:lnSpc>
              <a:spcBef>
                <a:spcPct val="0"/>
              </a:spcBef>
            </a:pPr>
            <a:r>
              <a:rPr lang="ru-RU" sz="2400" dirty="0"/>
              <a:t>Аутентификация и авторизация</a:t>
            </a:r>
          </a:p>
          <a:p>
            <a:pPr>
              <a:lnSpc>
                <a:spcPts val="2900"/>
              </a:lnSpc>
              <a:spcBef>
                <a:spcPct val="0"/>
              </a:spcBef>
            </a:pPr>
            <a:r>
              <a:rPr lang="ru-RU" sz="2400" dirty="0"/>
              <a:t>Кэширование</a:t>
            </a:r>
          </a:p>
          <a:p>
            <a:pPr>
              <a:lnSpc>
                <a:spcPts val="2900"/>
              </a:lnSpc>
              <a:spcBef>
                <a:spcPct val="0"/>
              </a:spcBef>
            </a:pPr>
            <a:r>
              <a:rPr lang="ru-RU" sz="2400" dirty="0"/>
              <a:t>Удобная интернационализация проектов</a:t>
            </a:r>
          </a:p>
          <a:p>
            <a:pPr>
              <a:lnSpc>
                <a:spcPts val="2900"/>
              </a:lnSpc>
              <a:spcBef>
                <a:spcPct val="0"/>
              </a:spcBef>
            </a:pPr>
            <a:r>
              <a:rPr lang="ru-RU" sz="2400" dirty="0"/>
              <a:t>Работа с электронной почтой</a:t>
            </a:r>
          </a:p>
          <a:p>
            <a:pPr>
              <a:lnSpc>
                <a:spcPts val="2900"/>
              </a:lnSpc>
              <a:spcBef>
                <a:spcPct val="0"/>
              </a:spcBef>
            </a:pPr>
            <a:r>
              <a:rPr lang="ru-RU" sz="2400" dirty="0"/>
              <a:t>Большое сообщество разработчиков, доступная документация.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Заголовок 1"/>
          <p:cNvSpPr>
            <a:spLocks noGrp="1"/>
          </p:cNvSpPr>
          <p:nvPr>
            <p:ph type="title"/>
          </p:nvPr>
        </p:nvSpPr>
        <p:spPr>
          <a:xfrm>
            <a:off x="1403350" y="0"/>
            <a:ext cx="7010400" cy="1527175"/>
          </a:xfrm>
        </p:spPr>
        <p:txBody>
          <a:bodyPr/>
          <a:lstStyle/>
          <a:p>
            <a:r>
              <a:rPr lang="en-US" b="1">
                <a:solidFill>
                  <a:schemeClr val="tx1"/>
                </a:solidFill>
              </a:rPr>
              <a:t>Google App Engine</a:t>
            </a:r>
            <a:endParaRPr lang="ru-RU" b="1">
              <a:solidFill>
                <a:schemeClr val="tx1"/>
              </a:solidFill>
            </a:endParaRPr>
          </a:p>
        </p:txBody>
      </p:sp>
      <p:sp>
        <p:nvSpPr>
          <p:cNvPr id="32771" name="Содержимое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5229200"/>
          </a:xfrm>
        </p:spPr>
        <p:txBody>
          <a:bodyPr/>
          <a:lstStyle/>
          <a:p>
            <a:r>
              <a:rPr lang="en-US" dirty="0"/>
              <a:t>Google </a:t>
            </a:r>
            <a:r>
              <a:rPr lang="ru-RU" dirty="0"/>
              <a:t>предоставляет свои сервера</a:t>
            </a:r>
          </a:p>
          <a:p>
            <a:r>
              <a:rPr lang="ru-RU" dirty="0"/>
              <a:t>Ограничения:</a:t>
            </a:r>
          </a:p>
          <a:p>
            <a:r>
              <a:rPr lang="ru-RU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Нет доступа на запись в файловую систему сервера. Единственный способ сохранять данные — внутреннее хранилище, </a:t>
            </a:r>
            <a:r>
              <a:rPr lang="ru-RU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нереляционная</a:t>
            </a:r>
            <a:r>
              <a:rPr lang="ru-RU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высокомасштабируемая</a:t>
            </a:r>
            <a:r>
              <a:rPr lang="ru-RU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база данных. 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54CCC0CC-F739-4A86-8FE9-AB801A7C8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2564904"/>
            <a:ext cx="7992888" cy="1872208"/>
          </a:xfrm>
        </p:spPr>
        <p:txBody>
          <a:bodyPr/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ВНИМАНИЕ!!!</a:t>
            </a:r>
            <a:endParaRPr lang="LID4096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3" descr="d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0"/>
            <a:ext cx="4787900" cy="2132013"/>
          </a:xfrm>
        </p:spPr>
      </p:pic>
      <p:pic>
        <p:nvPicPr>
          <p:cNvPr id="6147" name="Picture 14" descr="s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0" y="2060575"/>
            <a:ext cx="4787900" cy="2130425"/>
          </a:xfrm>
        </p:spPr>
      </p:pic>
      <p:pic>
        <p:nvPicPr>
          <p:cNvPr id="6148" name="Picture 15" descr="87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0" y="4149725"/>
            <a:ext cx="4716463" cy="2682875"/>
          </a:xfrm>
        </p:spPr>
      </p:pic>
      <p:sp>
        <p:nvSpPr>
          <p:cNvPr id="6149" name="Text Box 18"/>
          <p:cNvSpPr txBox="1">
            <a:spLocks noChangeArrowheads="1"/>
          </p:cNvSpPr>
          <p:nvPr/>
        </p:nvSpPr>
        <p:spPr bwMode="auto">
          <a:xfrm>
            <a:off x="4767263" y="4168775"/>
            <a:ext cx="4376737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chemeClr val="tx2"/>
                </a:solidFill>
              </a:rPr>
              <a:t>Каждое поле таблицы имеет имя. Например, в таблице «Игрушки» имена полей такие: НАЗВАНИЕ, МАТЕРИАЛ, ЦВЕТ, КОЛИЧЕСТВО.</a:t>
            </a:r>
          </a:p>
          <a:p>
            <a:r>
              <a:rPr lang="ru-RU">
                <a:solidFill>
                  <a:schemeClr val="tx2"/>
                </a:solidFill>
              </a:rPr>
              <a:t>Одна запись содержит информацию об одном объекте той реальной системы, модель которой представлена в таблице.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28775"/>
            <a:ext cx="8964613" cy="5229225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ru-RU" sz="3200" b="1" i="1" u="sng">
                <a:solidFill>
                  <a:schemeClr val="hlink"/>
                </a:solidFill>
              </a:rPr>
              <a:t>М</a:t>
            </a:r>
            <a:r>
              <a:rPr lang="en-US" sz="3200" b="1" i="1" u="sng">
                <a:solidFill>
                  <a:schemeClr val="hlink"/>
                </a:solidFill>
              </a:rPr>
              <a:t>odel</a:t>
            </a:r>
            <a:r>
              <a:rPr lang="ru-RU" sz="2800" i="1"/>
              <a:t> — </a:t>
            </a:r>
            <a:r>
              <a:rPr lang="ru-RU" sz="2800"/>
              <a:t>часть, касающаяся доступа к данным; соответствует уровню работы с базой данных</a:t>
            </a:r>
            <a:r>
              <a:rPr lang="en-US" sz="2800"/>
              <a:t>;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 i="1" u="sng">
                <a:solidFill>
                  <a:schemeClr val="hlink"/>
                </a:solidFill>
              </a:rPr>
              <a:t>View</a:t>
            </a:r>
            <a:r>
              <a:rPr lang="en-US" sz="2800" i="1"/>
              <a:t> </a:t>
            </a:r>
            <a:r>
              <a:rPr lang="ru-RU" sz="2800" i="1"/>
              <a:t>- </a:t>
            </a:r>
            <a:r>
              <a:rPr lang="ru-RU" sz="2800"/>
              <a:t>часть, касающаяся решения о том, что и как отображать, соответствует представлениям и шаблонам;</a:t>
            </a:r>
            <a:endParaRPr lang="en-US" sz="2800"/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ru-RU" sz="3200" b="1" i="1" u="sng">
                <a:solidFill>
                  <a:schemeClr val="hlink"/>
                </a:solidFill>
              </a:rPr>
              <a:t>С</a:t>
            </a:r>
            <a:r>
              <a:rPr lang="en-US" sz="3200" b="1" i="1" u="sng">
                <a:solidFill>
                  <a:schemeClr val="hlink"/>
                </a:solidFill>
              </a:rPr>
              <a:t>ontroller</a:t>
            </a:r>
            <a:r>
              <a:rPr lang="ru-RU" sz="2800" i="1"/>
              <a:t> - </a:t>
            </a:r>
            <a:r>
              <a:rPr lang="ru-RU" sz="2800"/>
              <a:t>часть, которая передает управление некоторому представлению в зависимости от того, что ввел пользователь, реализована самим фреймворком</a:t>
            </a:r>
            <a:r>
              <a:rPr lang="en-US" sz="2800"/>
              <a:t>;</a:t>
            </a:r>
            <a:r>
              <a:rPr lang="ru-RU" sz="2800"/>
              <a:t> говорит, какую функцию представления вызывать для данного </a:t>
            </a:r>
            <a:r>
              <a:rPr lang="en-US" sz="2800"/>
              <a:t>URL</a:t>
            </a:r>
            <a:r>
              <a:rPr lang="ru-RU" sz="2800"/>
              <a:t>.</a:t>
            </a:r>
          </a:p>
        </p:txBody>
      </p:sp>
      <p:sp>
        <p:nvSpPr>
          <p:cNvPr id="7171" name="Rectangle 4"/>
          <p:cNvSpPr>
            <a:spLocks noGrp="1" noChangeArrowheads="1"/>
          </p:cNvSpPr>
          <p:nvPr>
            <p:ph type="title"/>
          </p:nvPr>
        </p:nvSpPr>
        <p:spPr>
          <a:xfrm>
            <a:off x="1547813" y="0"/>
            <a:ext cx="6986587" cy="1509713"/>
          </a:xfrm>
        </p:spPr>
        <p:txBody>
          <a:bodyPr/>
          <a:lstStyle/>
          <a:p>
            <a:r>
              <a:rPr lang="ru-RU" b="1">
                <a:solidFill>
                  <a:schemeClr val="hlink"/>
                </a:solidFill>
              </a:rPr>
              <a:t>Уровни в </a:t>
            </a:r>
            <a:r>
              <a:rPr lang="en-US" b="1">
                <a:solidFill>
                  <a:schemeClr val="hlink"/>
                </a:solidFill>
              </a:rPr>
              <a:t>Django</a:t>
            </a:r>
            <a:endParaRPr lang="ru-RU" b="1">
              <a:solidFill>
                <a:schemeClr val="hlink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813" y="0"/>
            <a:ext cx="6986587" cy="1527175"/>
          </a:xfrm>
        </p:spPr>
        <p:txBody>
          <a:bodyPr/>
          <a:lstStyle/>
          <a:p>
            <a:r>
              <a:rPr lang="ru-RU" b="1">
                <a:solidFill>
                  <a:schemeClr val="hlink"/>
                </a:solidFill>
              </a:rPr>
              <a:t>Уровни в </a:t>
            </a:r>
            <a:r>
              <a:rPr lang="en-US" b="1">
                <a:solidFill>
                  <a:schemeClr val="hlink"/>
                </a:solidFill>
              </a:rPr>
              <a:t>Django</a:t>
            </a:r>
            <a:endParaRPr lang="ru-RU" b="1">
              <a:solidFill>
                <a:schemeClr val="hlink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00213"/>
            <a:ext cx="9144000" cy="50419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45000"/>
              </a:spcBef>
            </a:pPr>
            <a:r>
              <a:rPr lang="ru-RU" sz="2800" b="1" i="1" u="sng">
                <a:solidFill>
                  <a:schemeClr val="hlink"/>
                </a:solidFill>
              </a:rPr>
              <a:t>М</a:t>
            </a:r>
            <a:r>
              <a:rPr lang="en-US" sz="2800" b="1" i="1" u="sng">
                <a:solidFill>
                  <a:schemeClr val="hlink"/>
                </a:solidFill>
              </a:rPr>
              <a:t>odel</a:t>
            </a:r>
            <a:r>
              <a:rPr lang="en-US" sz="2600"/>
              <a:t>, </a:t>
            </a:r>
            <a:r>
              <a:rPr lang="ru-RU" sz="2600"/>
              <a:t>уровень доступа к данным. Здесь сосредоточена вся информация о данных: как получить к ним доступ, как осуществлять контроль, каково их поведение, каковы отношения между данными.</a:t>
            </a:r>
          </a:p>
          <a:p>
            <a:pPr>
              <a:lnSpc>
                <a:spcPct val="90000"/>
              </a:lnSpc>
              <a:spcBef>
                <a:spcPct val="45000"/>
              </a:spcBef>
            </a:pPr>
            <a:r>
              <a:rPr lang="en-US" sz="2800" b="1" i="1" u="sng">
                <a:solidFill>
                  <a:schemeClr val="hlink"/>
                </a:solidFill>
              </a:rPr>
              <a:t>Template</a:t>
            </a:r>
            <a:r>
              <a:rPr lang="en-US" sz="2600"/>
              <a:t> (</a:t>
            </a:r>
            <a:r>
              <a:rPr lang="ru-RU" sz="2600"/>
              <a:t>шаблон), уровень отображения. Здесь принимаются решения, относящиеся к представлению данных: как следует отображать данные на веб-странице или в ином документе.</a:t>
            </a:r>
          </a:p>
          <a:p>
            <a:pPr>
              <a:lnSpc>
                <a:spcPct val="90000"/>
              </a:lnSpc>
              <a:spcBef>
                <a:spcPct val="45000"/>
              </a:spcBef>
            </a:pPr>
            <a:r>
              <a:rPr lang="en-US" sz="2800" b="1" i="1" u="sng">
                <a:solidFill>
                  <a:schemeClr val="hlink"/>
                </a:solidFill>
              </a:rPr>
              <a:t>View</a:t>
            </a:r>
            <a:r>
              <a:rPr lang="ru-RU" sz="2600"/>
              <a:t>, уровень логики. Здесь расположена логика доступа к модели и выбора подходящего шаблона (или шаблонов). Это мост между моделями и шаблонами.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476375" y="0"/>
            <a:ext cx="7369175" cy="1527175"/>
          </a:xfrm>
        </p:spPr>
        <p:txBody>
          <a:bodyPr/>
          <a:lstStyle/>
          <a:p>
            <a:r>
              <a:rPr lang="ru-RU" b="1">
                <a:solidFill>
                  <a:schemeClr val="hlink"/>
                </a:solidFill>
              </a:rPr>
              <a:t>Взаимодействие уровней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84313"/>
            <a:ext cx="9324975" cy="5689600"/>
          </a:xfrm>
        </p:spPr>
        <p:txBody>
          <a:bodyPr/>
          <a:lstStyle/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ru-RU"/>
              <a:t>Запросы НТТР передаются веб-сервером платформе </a:t>
            </a:r>
            <a:r>
              <a:rPr lang="en-US"/>
              <a:t>Django</a:t>
            </a:r>
            <a:r>
              <a:rPr lang="ru-RU"/>
              <a:t>, которая принимает их на уровне обработки запросов. 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ru-RU"/>
              <a:t>После этого, исходя из </a:t>
            </a:r>
            <a:r>
              <a:rPr lang="en-US"/>
              <a:t>URL</a:t>
            </a:r>
            <a:r>
              <a:rPr lang="ru-RU"/>
              <a:t>, запросы передаются соответствующему представлению, которое выполняет основную часть работы, задействуя при этом модель и/или шаблоны, необходимые для создания ответа. 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ru-RU"/>
              <a:t>Затем выполняется окончательная обработка ответа перед передачей ответа НТТР обратно веб-серверу, который отправляет ответ пользователю.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chemeClr val="hlink"/>
                </a:solidFill>
              </a:rPr>
              <a:t>Слабая связанность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16113"/>
            <a:ext cx="8964613" cy="4114800"/>
          </a:xfrm>
        </p:spPr>
        <p:txBody>
          <a:bodyPr/>
          <a:lstStyle/>
          <a:p>
            <a:pPr>
              <a:lnSpc>
                <a:spcPct val="85000"/>
              </a:lnSpc>
              <a:spcBef>
                <a:spcPct val="55000"/>
              </a:spcBef>
            </a:pPr>
            <a:r>
              <a:rPr lang="ru-RU" sz="2800"/>
              <a:t>У каждого компонента веб-приложения, созданного на базе </a:t>
            </a:r>
            <a:r>
              <a:rPr lang="en-US" sz="2800"/>
              <a:t>Django</a:t>
            </a:r>
            <a:r>
              <a:rPr lang="ru-RU" sz="2800"/>
              <a:t>, имеется единственное назначение, поэтому его можно изменять независимо от остальных компонентов. </a:t>
            </a:r>
            <a:endParaRPr lang="en-US" sz="2800"/>
          </a:p>
          <a:p>
            <a:pPr>
              <a:lnSpc>
                <a:spcPct val="85000"/>
              </a:lnSpc>
              <a:spcBef>
                <a:spcPct val="55000"/>
              </a:spcBef>
            </a:pPr>
            <a:r>
              <a:rPr lang="ru-RU" sz="2800"/>
              <a:t>Есть возможность задействовать ту долю платформы </a:t>
            </a:r>
            <a:r>
              <a:rPr lang="en-US" sz="2800"/>
              <a:t>Django</a:t>
            </a:r>
            <a:r>
              <a:rPr lang="ru-RU" sz="2800"/>
              <a:t>, которая требуется, и заменять ее компоненты другими инструментами, которые лучше подходят для решения поставленных задач. </a:t>
            </a:r>
            <a:endParaRPr lang="en-US" sz="2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chemeClr val="hlink"/>
                </a:solidFill>
              </a:rPr>
              <a:t>Красивый </a:t>
            </a:r>
            <a:r>
              <a:rPr lang="en-US" b="1">
                <a:solidFill>
                  <a:schemeClr val="hlink"/>
                </a:solidFill>
              </a:rPr>
              <a:t>URL</a:t>
            </a:r>
            <a:endParaRPr lang="ru-RU" b="1">
              <a:solidFill>
                <a:schemeClr val="hlink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91440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В </a:t>
            </a:r>
            <a:r>
              <a:rPr lang="en-US"/>
              <a:t>Django </a:t>
            </a:r>
            <a:r>
              <a:rPr lang="ru-RU"/>
              <a:t>невозможно породить конструкции типа:</a:t>
            </a:r>
            <a:r>
              <a:rPr lang="ru-RU" i="1"/>
              <a:t>«index.php?func=user&amp;subfunc=add&amp;PHPSESSIONID=…»</a:t>
            </a:r>
            <a:r>
              <a:rPr lang="ru-RU"/>
              <a:t> </a:t>
            </a:r>
            <a:endParaRPr lang="en-US"/>
          </a:p>
          <a:p>
            <a:pPr>
              <a:lnSpc>
                <a:spcPct val="90000"/>
              </a:lnSpc>
            </a:pPr>
            <a:r>
              <a:rPr lang="ru-RU"/>
              <a:t>Имеется файл, в котором пишется список всех видов URL, которые привязываются к своим обрабатывающим функциям. Причем изменяемые части URL (id и тому подобные) передаются в обработчик в виде обычных параметров функции.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Эхо">
  <a:themeElements>
    <a:clrScheme name="Эхо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Эхо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Эхо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хо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хо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хо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хо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хо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хо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Эхо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Эхо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Эхо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Echo</Template>
  <TotalTime>2437</TotalTime>
  <Words>2130</Words>
  <Application>Microsoft Office PowerPoint</Application>
  <PresentationFormat>Экран (4:3)</PresentationFormat>
  <Paragraphs>251</Paragraphs>
  <Slides>37</Slides>
  <Notes>37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42" baseType="lpstr">
      <vt:lpstr>Arial</vt:lpstr>
      <vt:lpstr>Calibri</vt:lpstr>
      <vt:lpstr>Times New Roman</vt:lpstr>
      <vt:lpstr>Wingdings</vt:lpstr>
      <vt:lpstr>Эхо</vt:lpstr>
      <vt:lpstr>Лекция 10 Работа с шаблонами в Django</vt:lpstr>
      <vt:lpstr>Django</vt:lpstr>
      <vt:lpstr>Реляционные базы данных</vt:lpstr>
      <vt:lpstr>Презентация PowerPoint</vt:lpstr>
      <vt:lpstr>Уровни в Django</vt:lpstr>
      <vt:lpstr>Уровни в Django</vt:lpstr>
      <vt:lpstr>Взаимодействие уровней</vt:lpstr>
      <vt:lpstr>Слабая связанность</vt:lpstr>
      <vt:lpstr>Красивый URL</vt:lpstr>
      <vt:lpstr>«Питоничность» Django</vt:lpstr>
      <vt:lpstr>Презентация PowerPoint</vt:lpstr>
      <vt:lpstr>Презентация PowerPoint</vt:lpstr>
      <vt:lpstr>Другие возможности Django</vt:lpstr>
      <vt:lpstr>Установка Django</vt:lpstr>
      <vt:lpstr>Создание проекта</vt:lpstr>
      <vt:lpstr>Проект</vt:lpstr>
      <vt:lpstr>Проект</vt:lpstr>
      <vt:lpstr>Сервер разработки</vt:lpstr>
      <vt:lpstr>Сервер разработки</vt:lpstr>
      <vt:lpstr>Сервер разработки</vt:lpstr>
      <vt:lpstr>Создание приложения</vt:lpstr>
      <vt:lpstr>Hello, world!</vt:lpstr>
      <vt:lpstr>Конфигурация URL</vt:lpstr>
      <vt:lpstr>Шаблоны</vt:lpstr>
      <vt:lpstr>Шаблоны</vt:lpstr>
      <vt:lpstr>Шаблоны</vt:lpstr>
      <vt:lpstr>Шаблоны</vt:lpstr>
      <vt:lpstr>Шаблоны</vt:lpstr>
      <vt:lpstr>Шаблоны</vt:lpstr>
      <vt:lpstr>Модели</vt:lpstr>
      <vt:lpstr>Модели</vt:lpstr>
      <vt:lpstr>Модели</vt:lpstr>
      <vt:lpstr>Модели </vt:lpstr>
      <vt:lpstr>Модели</vt:lpstr>
      <vt:lpstr>Почему Django?</vt:lpstr>
      <vt:lpstr>Google App Engine</vt:lpstr>
      <vt:lpstr>СПАСИБО ЗА ВНИМАНИЕ!!!</vt:lpstr>
    </vt:vector>
  </TitlesOfParts>
  <Company>ДОМ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Django</dc:title>
  <dc:creator>Тасик</dc:creator>
  <cp:lastModifiedBy>Владислав Карюкин</cp:lastModifiedBy>
  <cp:revision>103</cp:revision>
  <dcterms:created xsi:type="dcterms:W3CDTF">2010-11-21T12:38:28Z</dcterms:created>
  <dcterms:modified xsi:type="dcterms:W3CDTF">2024-11-06T03:16:17Z</dcterms:modified>
</cp:coreProperties>
</file>